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18"/>
  </p:notesMasterIdLst>
  <p:handoutMasterIdLst>
    <p:handoutMasterId r:id="rId19"/>
  </p:handoutMasterIdLst>
  <p:sldIdLst>
    <p:sldId id="291" r:id="rId2"/>
    <p:sldId id="281" r:id="rId3"/>
    <p:sldId id="295" r:id="rId4"/>
    <p:sldId id="280" r:id="rId5"/>
    <p:sldId id="277" r:id="rId6"/>
    <p:sldId id="306" r:id="rId7"/>
    <p:sldId id="290" r:id="rId8"/>
    <p:sldId id="304" r:id="rId9"/>
    <p:sldId id="297" r:id="rId10"/>
    <p:sldId id="298" r:id="rId11"/>
    <p:sldId id="299" r:id="rId12"/>
    <p:sldId id="301" r:id="rId13"/>
    <p:sldId id="302" r:id="rId14"/>
    <p:sldId id="303" r:id="rId15"/>
    <p:sldId id="292" r:id="rId16"/>
    <p:sldId id="282" r:id="rId17"/>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D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napToObjects="1">
      <p:cViewPr varScale="1">
        <p:scale>
          <a:sx n="127" d="100"/>
          <a:sy n="127" d="100"/>
        </p:scale>
        <p:origin x="1200"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66733" cy="468154"/>
          </a:xfrm>
          <a:prstGeom prst="rect">
            <a:avLst/>
          </a:prstGeom>
        </p:spPr>
        <p:txBody>
          <a:bodyPr vert="horz" lIns="93890" tIns="46944" rIns="93890" bIns="46944" rtlCol="0"/>
          <a:lstStyle>
            <a:lvl1pPr algn="l">
              <a:defRPr sz="1200"/>
            </a:lvl1pPr>
          </a:lstStyle>
          <a:p>
            <a:endParaRPr lang="en-US" dirty="0"/>
          </a:p>
        </p:txBody>
      </p:sp>
      <p:sp>
        <p:nvSpPr>
          <p:cNvPr id="3" name="Date Placeholder 2"/>
          <p:cNvSpPr>
            <a:spLocks noGrp="1"/>
          </p:cNvSpPr>
          <p:nvPr>
            <p:ph type="dt" sz="quarter" idx="1"/>
          </p:nvPr>
        </p:nvSpPr>
        <p:spPr>
          <a:xfrm>
            <a:off x="4008708" y="0"/>
            <a:ext cx="3066733" cy="468154"/>
          </a:xfrm>
          <a:prstGeom prst="rect">
            <a:avLst/>
          </a:prstGeom>
        </p:spPr>
        <p:txBody>
          <a:bodyPr vert="horz" lIns="93890" tIns="46944" rIns="93890" bIns="46944" rtlCol="0"/>
          <a:lstStyle>
            <a:lvl1pPr algn="r">
              <a:defRPr sz="1200"/>
            </a:lvl1pPr>
          </a:lstStyle>
          <a:p>
            <a:fld id="{9FBA6E35-533A-1640-8925-A2087A8EE42F}" type="datetimeFigureOut">
              <a:rPr lang="en-US" smtClean="0"/>
              <a:t>9/27/2022</a:t>
            </a:fld>
            <a:endParaRPr lang="en-US" dirty="0"/>
          </a:p>
        </p:txBody>
      </p:sp>
      <p:sp>
        <p:nvSpPr>
          <p:cNvPr id="4" name="Footer Placeholder 3"/>
          <p:cNvSpPr>
            <a:spLocks noGrp="1"/>
          </p:cNvSpPr>
          <p:nvPr>
            <p:ph type="ftr" sz="quarter" idx="2"/>
          </p:nvPr>
        </p:nvSpPr>
        <p:spPr>
          <a:xfrm>
            <a:off x="3" y="8893296"/>
            <a:ext cx="3066733" cy="468154"/>
          </a:xfrm>
          <a:prstGeom prst="rect">
            <a:avLst/>
          </a:prstGeom>
        </p:spPr>
        <p:txBody>
          <a:bodyPr vert="horz" lIns="93890" tIns="46944" rIns="93890" bIns="469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8" y="8893296"/>
            <a:ext cx="3066733" cy="468154"/>
          </a:xfrm>
          <a:prstGeom prst="rect">
            <a:avLst/>
          </a:prstGeom>
        </p:spPr>
        <p:txBody>
          <a:bodyPr vert="horz" lIns="93890" tIns="46944" rIns="93890" bIns="46944" rtlCol="0" anchor="b"/>
          <a:lstStyle>
            <a:lvl1pPr algn="r">
              <a:defRPr sz="1200"/>
            </a:lvl1pPr>
          </a:lstStyle>
          <a:p>
            <a:fld id="{D5D763FC-C080-874B-B52C-594209F1F76F}" type="slidenum">
              <a:rPr lang="en-US" smtClean="0"/>
              <a:t>‹#›</a:t>
            </a:fld>
            <a:endParaRPr lang="en-US" dirty="0"/>
          </a:p>
        </p:txBody>
      </p:sp>
    </p:spTree>
    <p:extLst>
      <p:ext uri="{BB962C8B-B14F-4D97-AF65-F5344CB8AC3E}">
        <p14:creationId xmlns:p14="http://schemas.microsoft.com/office/powerpoint/2010/main" val="1518095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66733" cy="468154"/>
          </a:xfrm>
          <a:prstGeom prst="rect">
            <a:avLst/>
          </a:prstGeom>
        </p:spPr>
        <p:txBody>
          <a:bodyPr vert="horz" lIns="93890" tIns="46944" rIns="93890" bIns="46944" rtlCol="0"/>
          <a:lstStyle>
            <a:lvl1pPr algn="l">
              <a:defRPr sz="1200"/>
            </a:lvl1pPr>
          </a:lstStyle>
          <a:p>
            <a:endParaRPr lang="en-US" dirty="0"/>
          </a:p>
        </p:txBody>
      </p:sp>
      <p:sp>
        <p:nvSpPr>
          <p:cNvPr id="3" name="Date Placeholder 2"/>
          <p:cNvSpPr>
            <a:spLocks noGrp="1"/>
          </p:cNvSpPr>
          <p:nvPr>
            <p:ph type="dt" idx="1"/>
          </p:nvPr>
        </p:nvSpPr>
        <p:spPr>
          <a:xfrm>
            <a:off x="4008708" y="0"/>
            <a:ext cx="3066733" cy="468154"/>
          </a:xfrm>
          <a:prstGeom prst="rect">
            <a:avLst/>
          </a:prstGeom>
        </p:spPr>
        <p:txBody>
          <a:bodyPr vert="horz" lIns="93890" tIns="46944" rIns="93890" bIns="46944" rtlCol="0"/>
          <a:lstStyle>
            <a:lvl1pPr algn="r">
              <a:defRPr sz="1200"/>
            </a:lvl1pPr>
          </a:lstStyle>
          <a:p>
            <a:fld id="{AE8D5145-8D50-F74A-948B-76BB50AD821E}" type="datetimeFigureOut">
              <a:rPr lang="en-US" smtClean="0"/>
              <a:t>9/27/2022</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890" tIns="46944" rIns="93890" bIns="46944"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890" tIns="46944" rIns="93890" bIns="469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93296"/>
            <a:ext cx="3066733" cy="468154"/>
          </a:xfrm>
          <a:prstGeom prst="rect">
            <a:avLst/>
          </a:prstGeom>
        </p:spPr>
        <p:txBody>
          <a:bodyPr vert="horz" lIns="93890" tIns="46944" rIns="93890" bIns="469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8" y="8893296"/>
            <a:ext cx="3066733" cy="468154"/>
          </a:xfrm>
          <a:prstGeom prst="rect">
            <a:avLst/>
          </a:prstGeom>
        </p:spPr>
        <p:txBody>
          <a:bodyPr vert="horz" lIns="93890" tIns="46944" rIns="93890" bIns="46944" rtlCol="0" anchor="b"/>
          <a:lstStyle>
            <a:lvl1pPr algn="r">
              <a:defRPr sz="1200"/>
            </a:lvl1pPr>
          </a:lstStyle>
          <a:p>
            <a:fld id="{FE051DCD-F602-A04B-AE53-1FC08CF1DFBF}" type="slidenum">
              <a:rPr lang="en-US" smtClean="0"/>
              <a:t>‹#›</a:t>
            </a:fld>
            <a:endParaRPr lang="en-US" dirty="0"/>
          </a:p>
        </p:txBody>
      </p:sp>
    </p:spTree>
    <p:extLst>
      <p:ext uri="{BB962C8B-B14F-4D97-AF65-F5344CB8AC3E}">
        <p14:creationId xmlns:p14="http://schemas.microsoft.com/office/powerpoint/2010/main" val="3778415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170B94-9430-4CC2-93EF-8AA0240C099A}" type="slidenum">
              <a:rPr lang="en-US" smtClean="0"/>
              <a:pPr>
                <a:defRPr/>
              </a:pPr>
              <a:t>4</a:t>
            </a:fld>
            <a:endParaRPr lang="en-US" dirty="0"/>
          </a:p>
        </p:txBody>
      </p:sp>
    </p:spTree>
    <p:extLst>
      <p:ext uri="{BB962C8B-B14F-4D97-AF65-F5344CB8AC3E}">
        <p14:creationId xmlns:p14="http://schemas.microsoft.com/office/powerpoint/2010/main" val="173992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170B94-9430-4CC2-93EF-8AA0240C099A}" type="slidenum">
              <a:rPr lang="en-US" smtClean="0"/>
              <a:pPr>
                <a:defRPr/>
              </a:pPr>
              <a:t>5</a:t>
            </a:fld>
            <a:endParaRPr lang="en-US" dirty="0"/>
          </a:p>
        </p:txBody>
      </p:sp>
    </p:spTree>
    <p:extLst>
      <p:ext uri="{BB962C8B-B14F-4D97-AF65-F5344CB8AC3E}">
        <p14:creationId xmlns:p14="http://schemas.microsoft.com/office/powerpoint/2010/main" val="121183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170B94-9430-4CC2-93EF-8AA0240C099A}" type="slidenum">
              <a:rPr lang="en-US" smtClean="0"/>
              <a:pPr>
                <a:defRPr/>
              </a:pPr>
              <a:t>6</a:t>
            </a:fld>
            <a:endParaRPr lang="en-US" dirty="0"/>
          </a:p>
        </p:txBody>
      </p:sp>
    </p:spTree>
    <p:extLst>
      <p:ext uri="{BB962C8B-B14F-4D97-AF65-F5344CB8AC3E}">
        <p14:creationId xmlns:p14="http://schemas.microsoft.com/office/powerpoint/2010/main" val="3185226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5"/>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6854825" y="-96838"/>
            <a:ext cx="2322513" cy="173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49353" y="2188817"/>
            <a:ext cx="7543800" cy="731328"/>
          </a:xfrm>
        </p:spPr>
        <p:txBody>
          <a:bodyPr/>
          <a:lstStyle>
            <a:lvl1pPr algn="r">
              <a:defRPr sz="6000">
                <a:solidFill>
                  <a:srgbClr val="4A66AC"/>
                </a:solidFill>
              </a:defRPr>
            </a:lvl1pPr>
          </a:lstStyle>
          <a:p>
            <a:r>
              <a:rPr lang="en-US"/>
              <a:t>Click to edit Master title style</a:t>
            </a:r>
            <a:endParaRPr lang="en-US" dirty="0"/>
          </a:p>
        </p:txBody>
      </p:sp>
      <p:sp>
        <p:nvSpPr>
          <p:cNvPr id="3" name="Subtitle 2"/>
          <p:cNvSpPr>
            <a:spLocks noGrp="1"/>
          </p:cNvSpPr>
          <p:nvPr>
            <p:ph type="subTitle" idx="1"/>
          </p:nvPr>
        </p:nvSpPr>
        <p:spPr>
          <a:xfrm>
            <a:off x="1349353" y="2920145"/>
            <a:ext cx="7543800" cy="685800"/>
          </a:xfrm>
        </p:spPr>
        <p:txBody>
          <a:bodyPr/>
          <a:lstStyle>
            <a:lvl1pPr marL="0" indent="0" algn="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2348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0588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1CEB69D-C828-1D4B-8E7C-AA7288DC06EC}" type="datetime4">
              <a:rPr lang="en-US" smtClean="0"/>
              <a:t>September 27,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7AB7962-86B7-1A42-BD2B-2AB85F7A99F0}" type="slidenum">
              <a:rPr lang="en-US"/>
              <a:pPr>
                <a:defRPr/>
              </a:pPr>
              <a:t>‹#›</a:t>
            </a:fld>
            <a:endParaRPr lang="en-US" dirty="0"/>
          </a:p>
        </p:txBody>
      </p:sp>
    </p:spTree>
    <p:extLst>
      <p:ext uri="{BB962C8B-B14F-4D97-AF65-F5344CB8AC3E}">
        <p14:creationId xmlns:p14="http://schemas.microsoft.com/office/powerpoint/2010/main" val="422755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rot="5400000">
            <a:off x="7373937" y="4516438"/>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27251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58510" y="685801"/>
            <a:ext cx="5029200" cy="377618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6C50A9A-B631-E847-AB43-2C1C4594463B}" type="datetime4">
              <a:rPr lang="en-US" smtClean="0"/>
              <a:t>September 27,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308DC0C-358F-5D4E-B0CC-FF45E7EC01C1}" type="slidenum">
              <a:rPr lang="en-US"/>
              <a:pPr>
                <a:defRPr/>
              </a:pPr>
              <a:t>‹#›</a:t>
            </a:fld>
            <a:endParaRPr lang="en-US" dirty="0"/>
          </a:p>
        </p:txBody>
      </p:sp>
    </p:spTree>
    <p:extLst>
      <p:ext uri="{BB962C8B-B14F-4D97-AF65-F5344CB8AC3E}">
        <p14:creationId xmlns:p14="http://schemas.microsoft.com/office/powerpoint/2010/main" val="22646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77240" y="699249"/>
            <a:ext cx="6096000" cy="3657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a:xfrm>
            <a:off x="777240" y="4900705"/>
            <a:ext cx="6096000" cy="726141"/>
          </a:xfrm>
        </p:spPr>
        <p:txBody>
          <a:bodyPr/>
          <a:lstStyle/>
          <a:p>
            <a:r>
              <a:rPr lang="en-US"/>
              <a:t>Click to edit Master title style</a:t>
            </a:r>
            <a:endParaRPr lang="en-US" dirty="0"/>
          </a:p>
        </p:txBody>
      </p:sp>
      <p:sp>
        <p:nvSpPr>
          <p:cNvPr id="5" name="Date Placeholder 13"/>
          <p:cNvSpPr>
            <a:spLocks noGrp="1"/>
          </p:cNvSpPr>
          <p:nvPr>
            <p:ph type="dt" sz="half" idx="10"/>
          </p:nvPr>
        </p:nvSpPr>
        <p:spPr/>
        <p:txBody>
          <a:bodyPr/>
          <a:lstStyle>
            <a:lvl1pPr>
              <a:defRPr/>
            </a:lvl1pPr>
          </a:lstStyle>
          <a:p>
            <a:pPr>
              <a:defRPr/>
            </a:pPr>
            <a:fld id="{5F5BEB58-84F9-6245-B61F-E5BDF33CB551}" type="datetime4">
              <a:rPr lang="en-US" smtClean="0"/>
              <a:t>September 27, 2022</a:t>
            </a:fld>
            <a:endParaRPr lang="en-US" dirty="0"/>
          </a:p>
        </p:txBody>
      </p:sp>
      <p:sp>
        <p:nvSpPr>
          <p:cNvPr id="6" name="Slide Number Placeholder 14"/>
          <p:cNvSpPr>
            <a:spLocks noGrp="1"/>
          </p:cNvSpPr>
          <p:nvPr>
            <p:ph type="sldNum" sz="quarter" idx="11"/>
          </p:nvPr>
        </p:nvSpPr>
        <p:spPr/>
        <p:txBody>
          <a:bodyPr/>
          <a:lstStyle>
            <a:lvl1pPr>
              <a:defRPr/>
            </a:lvl1pPr>
          </a:lstStyle>
          <a:p>
            <a:pPr>
              <a:defRPr/>
            </a:pPr>
            <a:fld id="{0BAF6161-1078-1549-8FF0-98DCD2F58303}" type="slidenum">
              <a:rPr lang="en-US"/>
              <a:pPr>
                <a:defRPr/>
              </a:pPr>
              <a:t>‹#›</a:t>
            </a:fld>
            <a:endParaRPr lang="en-US" dirty="0"/>
          </a:p>
        </p:txBody>
      </p:sp>
      <p:sp>
        <p:nvSpPr>
          <p:cNvPr id="7" name="Footer Placeholder 15"/>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15175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57389" y="4451940"/>
            <a:ext cx="3733800" cy="731520"/>
          </a:xfrm>
        </p:spPr>
        <p:txBody>
          <a:bodyPr/>
          <a:lstStyle>
            <a:lvl1pPr marL="0" indent="0">
              <a:buNone/>
              <a:defRPr sz="18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557389" y="1905000"/>
            <a:ext cx="6035040" cy="2350008"/>
          </a:xfrm>
        </p:spPr>
        <p:txBody>
          <a:bodyPr/>
          <a:lstStyle>
            <a:lvl1pPr marL="0" algn="l" defTabSz="914400" rtl="0" eaLnBrk="1" latinLnBrk="0" hangingPunct="1">
              <a:spcBef>
                <a:spcPct val="0"/>
              </a:spcBef>
              <a:buNone/>
              <a:defRPr lang="en-US" sz="5400" b="1" i="0" kern="1200" cap="none" dirty="0" smtClean="0">
                <a:solidFill>
                  <a:srgbClr val="4A66AC"/>
                </a:solidFill>
                <a:effectLst>
                  <a:outerShdw blurRad="38100" dist="38100" dir="2700000" algn="tl">
                    <a:srgbClr val="000000">
                      <a:alpha val="43137"/>
                    </a:srgbClr>
                  </a:outerShdw>
                </a:effectLst>
                <a:latin typeface="Calibri"/>
                <a:ea typeface="+mj-ea"/>
                <a:cs typeface="Calibri"/>
              </a:defRPr>
            </a:lvl1pPr>
          </a:lstStyle>
          <a:p>
            <a:r>
              <a:rPr lang="en-US"/>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3A17C8D9-BD8D-A64F-9DC9-BEE10250BE71}" type="datetime4">
              <a:rPr lang="en-US" smtClean="0"/>
              <a:t>September 27, 2022</a:t>
            </a:fld>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138B2B01-79A6-D941-AD06-2E548EC539D2}"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96202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784383" y="4692973"/>
            <a:ext cx="7543800" cy="914400"/>
          </a:xfrm>
        </p:spPr>
        <p:txBody>
          <a:bodyPr/>
          <a:lstStyle>
            <a:lvl1pPr>
              <a:defRPr baseline="0"/>
            </a:lvl1pPr>
          </a:lstStyle>
          <a:p>
            <a:r>
              <a:rPr lang="en-US"/>
              <a:t>Click to edit Master title style</a:t>
            </a:r>
            <a:endParaRPr lang="en-US" dirty="0"/>
          </a:p>
        </p:txBody>
      </p:sp>
      <p:sp>
        <p:nvSpPr>
          <p:cNvPr id="5" name="Content Placeholder 4"/>
          <p:cNvSpPr>
            <a:spLocks noGrp="1"/>
          </p:cNvSpPr>
          <p:nvPr>
            <p:ph sz="quarter" idx="13"/>
          </p:nvPr>
        </p:nvSpPr>
        <p:spPr>
          <a:xfrm>
            <a:off x="784383" y="1512394"/>
            <a:ext cx="3273552" cy="2574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4469415" y="1512395"/>
            <a:ext cx="3273552" cy="25781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5"/>
          </p:nvPr>
        </p:nvSpPr>
        <p:spPr/>
        <p:txBody>
          <a:bodyPr/>
          <a:lstStyle>
            <a:lvl1pPr>
              <a:defRPr/>
            </a:lvl1pPr>
          </a:lstStyle>
          <a:p>
            <a:pPr>
              <a:defRPr/>
            </a:pPr>
            <a:fld id="{489F61E3-A59F-E14A-9578-6174930109D3}" type="datetime4">
              <a:rPr lang="en-US" smtClean="0"/>
              <a:t>September 27, 2022</a:t>
            </a:fld>
            <a:endParaRPr lang="en-US" dirty="0"/>
          </a:p>
        </p:txBody>
      </p:sp>
      <p:sp>
        <p:nvSpPr>
          <p:cNvPr id="9" name="Slide Number Placeholder 8"/>
          <p:cNvSpPr>
            <a:spLocks noGrp="1"/>
          </p:cNvSpPr>
          <p:nvPr>
            <p:ph type="sldNum" sz="quarter" idx="16"/>
          </p:nvPr>
        </p:nvSpPr>
        <p:spPr/>
        <p:txBody>
          <a:bodyPr/>
          <a:lstStyle>
            <a:lvl1pPr>
              <a:defRPr/>
            </a:lvl1pPr>
          </a:lstStyle>
          <a:p>
            <a:pPr>
              <a:defRPr/>
            </a:pPr>
            <a:fld id="{5B0E59E0-87A0-A945-8177-24D7184B10F9}" type="slidenum">
              <a:rPr lang="en-US"/>
              <a:pPr>
                <a:defRPr/>
              </a:pPr>
              <a:t>‹#›</a:t>
            </a:fld>
            <a:endParaRPr lang="en-US" dirty="0"/>
          </a:p>
        </p:txBody>
      </p:sp>
      <p:sp>
        <p:nvSpPr>
          <p:cNvPr id="10" name="Footer Placeholder 9"/>
          <p:cNvSpPr>
            <a:spLocks noGrp="1"/>
          </p:cNvSpPr>
          <p:nvPr>
            <p:ph type="ftr" sz="quarter" idx="17"/>
          </p:nvPr>
        </p:nvSpPr>
        <p:spPr/>
        <p:txBody>
          <a:bodyPr/>
          <a:lstStyle>
            <a:lvl1pPr>
              <a:defRPr/>
            </a:lvl1pPr>
          </a:lstStyle>
          <a:p>
            <a:pPr>
              <a:defRPr/>
            </a:pPr>
            <a:endParaRPr lang="en-US" dirty="0"/>
          </a:p>
        </p:txBody>
      </p:sp>
    </p:spTree>
    <p:extLst>
      <p:ext uri="{BB962C8B-B14F-4D97-AF65-F5344CB8AC3E}">
        <p14:creationId xmlns:p14="http://schemas.microsoft.com/office/powerpoint/2010/main" val="149914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777875" y="1652588"/>
            <a:ext cx="457200" cy="923925"/>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sp>
        <p:nvSpPr>
          <p:cNvPr id="8" name="TextBox 7"/>
          <p:cNvSpPr txBox="1"/>
          <p:nvPr/>
        </p:nvSpPr>
        <p:spPr>
          <a:xfrm>
            <a:off x="4500563" y="1652588"/>
            <a:ext cx="457200" cy="923925"/>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pic>
        <p:nvPicPr>
          <p:cNvPr id="9" name="Picture 10"/>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061720" y="1795068"/>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4768" y="2504692"/>
            <a:ext cx="3276600" cy="2042888"/>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9800" y="1795068"/>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49800" y="2504692"/>
            <a:ext cx="3273552" cy="2042888"/>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10" name="Date Placeholder 13"/>
          <p:cNvSpPr>
            <a:spLocks noGrp="1"/>
          </p:cNvSpPr>
          <p:nvPr>
            <p:ph type="dt" sz="half" idx="10"/>
          </p:nvPr>
        </p:nvSpPr>
        <p:spPr/>
        <p:txBody>
          <a:bodyPr/>
          <a:lstStyle>
            <a:lvl1pPr>
              <a:defRPr/>
            </a:lvl1pPr>
          </a:lstStyle>
          <a:p>
            <a:pPr>
              <a:defRPr/>
            </a:pPr>
            <a:fld id="{EBB5226A-639D-DA47-9C4F-878446156601}" type="datetime4">
              <a:rPr lang="en-US" smtClean="0"/>
              <a:t>September 27, 2022</a:t>
            </a:fld>
            <a:endParaRPr lang="en-US" dirty="0"/>
          </a:p>
        </p:txBody>
      </p:sp>
      <p:sp>
        <p:nvSpPr>
          <p:cNvPr id="11" name="Slide Number Placeholder 14"/>
          <p:cNvSpPr>
            <a:spLocks noGrp="1"/>
          </p:cNvSpPr>
          <p:nvPr>
            <p:ph type="sldNum" sz="quarter" idx="11"/>
          </p:nvPr>
        </p:nvSpPr>
        <p:spPr/>
        <p:txBody>
          <a:bodyPr/>
          <a:lstStyle>
            <a:lvl1pPr>
              <a:defRPr/>
            </a:lvl1pPr>
          </a:lstStyle>
          <a:p>
            <a:pPr>
              <a:defRPr/>
            </a:pPr>
            <a:fld id="{F3FF079C-BBBA-6049-BEA8-DF38C6C4DC6D}" type="slidenum">
              <a:rPr lang="en-US"/>
              <a:pPr>
                <a:defRPr/>
              </a:pPr>
              <a:t>‹#›</a:t>
            </a:fld>
            <a:endParaRPr lang="en-US" dirty="0"/>
          </a:p>
        </p:txBody>
      </p:sp>
      <p:sp>
        <p:nvSpPr>
          <p:cNvPr id="13" name="Footer Placeholder 15"/>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71917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777240" y="4086578"/>
            <a:ext cx="7543800" cy="914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083734" y="5014116"/>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4554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4"/>
          <p:cNvSpPr>
            <a:spLocks noGrp="1"/>
          </p:cNvSpPr>
          <p:nvPr>
            <p:ph type="dt" sz="half" idx="10"/>
          </p:nvPr>
        </p:nvSpPr>
        <p:spPr/>
        <p:txBody>
          <a:bodyPr/>
          <a:lstStyle>
            <a:lvl1pPr>
              <a:defRPr/>
            </a:lvl1pPr>
          </a:lstStyle>
          <a:p>
            <a:pPr>
              <a:defRPr/>
            </a:pPr>
            <a:fld id="{62AD2294-775A-A04A-9D47-1610BF652198}" type="datetime4">
              <a:rPr lang="en-US" smtClean="0"/>
              <a:t>September 27, 2022</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7AE6D069-3BC5-0F4E-AED0-A581D8B0A31D}" type="slidenum">
              <a:rPr lang="en-US"/>
              <a:pPr>
                <a:defRPr/>
              </a:pPr>
              <a:t>‹#›</a:t>
            </a:fld>
            <a:endParaRPr lang="en-US" dirty="0"/>
          </a:p>
        </p:txBody>
      </p:sp>
      <p:sp>
        <p:nvSpPr>
          <p:cNvPr id="5" name="Footer Placeholder 6"/>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98567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740400"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ea typeface="+mn-ea"/>
                <a:cs typeface="+mn-cs"/>
              </a:rPr>
              <a:t>{</a:t>
            </a:r>
          </a:p>
        </p:txBody>
      </p:sp>
      <p:pic>
        <p:nvPicPr>
          <p:cNvPr id="6" name="Picture 9"/>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249902"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26702"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7" name="Date Placeholder 14"/>
          <p:cNvSpPr>
            <a:spLocks noGrp="1"/>
          </p:cNvSpPr>
          <p:nvPr>
            <p:ph type="dt" sz="half" idx="10"/>
          </p:nvPr>
        </p:nvSpPr>
        <p:spPr/>
        <p:txBody>
          <a:bodyPr/>
          <a:lstStyle>
            <a:lvl1pPr>
              <a:defRPr/>
            </a:lvl1pPr>
          </a:lstStyle>
          <a:p>
            <a:pPr>
              <a:defRPr/>
            </a:pPr>
            <a:fld id="{F825C82B-E545-304A-A01C-5DBA38AE32C8}" type="datetime4">
              <a:rPr lang="en-US" smtClean="0"/>
              <a:t>September 27, 2022</a:t>
            </a:fld>
            <a:endParaRPr lang="en-US" dirty="0"/>
          </a:p>
        </p:txBody>
      </p:sp>
      <p:sp>
        <p:nvSpPr>
          <p:cNvPr id="8" name="Slide Number Placeholder 15"/>
          <p:cNvSpPr>
            <a:spLocks noGrp="1"/>
          </p:cNvSpPr>
          <p:nvPr>
            <p:ph type="sldNum" sz="quarter" idx="11"/>
          </p:nvPr>
        </p:nvSpPr>
        <p:spPr/>
        <p:txBody>
          <a:bodyPr/>
          <a:lstStyle>
            <a:lvl1pPr>
              <a:defRPr/>
            </a:lvl1pPr>
          </a:lstStyle>
          <a:p>
            <a:pPr>
              <a:defRPr/>
            </a:pPr>
            <a:fld id="{F0721EEE-780A-C741-9946-A948AC465D83}" type="slidenum">
              <a:rPr lang="en-US"/>
              <a:pPr>
                <a:defRPr/>
              </a:pPr>
              <a:t>‹#›</a:t>
            </a:fld>
            <a:endParaRPr lang="en-US" dirty="0"/>
          </a:p>
        </p:txBody>
      </p:sp>
      <p:sp>
        <p:nvSpPr>
          <p:cNvPr id="9" name="Footer Placeholder 16"/>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06789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955675" y="3692525"/>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pic>
        <p:nvPicPr>
          <p:cNvPr id="6" name="Picture 9"/>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896454" y="1397000"/>
            <a:ext cx="7424585" cy="208863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264284" y="3813449"/>
            <a:ext cx="5029200" cy="720804"/>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0"/>
          </p:nvPr>
        </p:nvSpPr>
        <p:spPr/>
        <p:txBody>
          <a:bodyPr/>
          <a:lstStyle>
            <a:lvl1pPr>
              <a:defRPr/>
            </a:lvl1pPr>
          </a:lstStyle>
          <a:p>
            <a:pPr>
              <a:defRPr/>
            </a:pPr>
            <a:fld id="{988D54CA-71F3-AB42-9544-804BC1A514FE}" type="datetime4">
              <a:rPr lang="en-US" smtClean="0"/>
              <a:t>September 27, 2022</a:t>
            </a:fld>
            <a:endParaRPr lang="en-US" dirty="0"/>
          </a:p>
        </p:txBody>
      </p:sp>
      <p:sp>
        <p:nvSpPr>
          <p:cNvPr id="8" name="Slide Number Placeholder 13"/>
          <p:cNvSpPr>
            <a:spLocks noGrp="1"/>
          </p:cNvSpPr>
          <p:nvPr>
            <p:ph type="sldNum" sz="quarter" idx="11"/>
          </p:nvPr>
        </p:nvSpPr>
        <p:spPr/>
        <p:txBody>
          <a:bodyPr/>
          <a:lstStyle>
            <a:lvl1pPr>
              <a:defRPr/>
            </a:lvl1pPr>
          </a:lstStyle>
          <a:p>
            <a:pPr>
              <a:defRPr/>
            </a:pPr>
            <a:fld id="{FC9B44FF-73CD-B944-A24A-C098C6968FA6}" type="slidenum">
              <a:rPr lang="en-US"/>
              <a:pPr>
                <a:defRPr/>
              </a:pPr>
              <a:t>‹#›</a:t>
            </a:fld>
            <a:endParaRPr lang="en-US" dirty="0"/>
          </a:p>
        </p:txBody>
      </p:sp>
      <p:sp>
        <p:nvSpPr>
          <p:cNvPr id="9" name="Footer Placeholder 14"/>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35694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dirty="0"/>
              <a:t>Presentation</a:t>
            </a:r>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b="0" i="0">
                <a:solidFill>
                  <a:schemeClr val="tx1">
                    <a:alpha val="60000"/>
                  </a:schemeClr>
                </a:solidFill>
                <a:effectLst/>
                <a:latin typeface="Calibri"/>
                <a:ea typeface="+mn-ea"/>
                <a:cs typeface="Calibri"/>
              </a:defRPr>
            </a:lvl1pPr>
          </a:lstStyle>
          <a:p>
            <a:pPr>
              <a:defRPr/>
            </a:pPr>
            <a:fld id="{391AE998-9DFF-B046-8B61-46163DD9C63C}" type="datetime4">
              <a:rPr lang="en-US" smtClean="0"/>
              <a:t>September 27, 2022</a:t>
            </a:fld>
            <a:endParaRPr lang="en-US" dirty="0"/>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b="0" i="0">
                <a:solidFill>
                  <a:schemeClr val="tx1">
                    <a:alpha val="60000"/>
                  </a:schemeClr>
                </a:solidFill>
                <a:effectLst/>
                <a:latin typeface="Calibri"/>
                <a:ea typeface="+mn-ea"/>
                <a:cs typeface="Calibri"/>
              </a:defRPr>
            </a:lvl1pPr>
          </a:lstStyle>
          <a:p>
            <a:pPr>
              <a:defRPr/>
            </a:pPr>
            <a:endParaRPr lang="en-US" dirty="0"/>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b="0" i="0">
                <a:solidFill>
                  <a:schemeClr val="tx1">
                    <a:alpha val="60000"/>
                  </a:schemeClr>
                </a:solidFill>
                <a:effectLst/>
                <a:latin typeface="Calibri"/>
                <a:ea typeface="+mn-ea"/>
                <a:cs typeface="Calibri"/>
              </a:defRPr>
            </a:lvl1pPr>
          </a:lstStyle>
          <a:p>
            <a:pPr>
              <a:defRPr/>
            </a:pPr>
            <a:fld id="{0ADC0D0B-05AD-5040-BE5B-53A288BDFE0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sldNum="0" hdr="0" ftr="0"/>
  <p:txStyles>
    <p:title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1" fontAlgn="base" hangingPunct="1">
        <a:spcBef>
          <a:spcPct val="20000"/>
        </a:spcBef>
        <a:spcAft>
          <a:spcPct val="0"/>
        </a:spcAft>
        <a:buSzPct val="60000"/>
        <a:buFont typeface="Wingdings" charset="0"/>
        <a:buChar char=""/>
        <a:defRPr sz="21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1pPr>
      <a:lvl2pPr marL="639763" indent="-255588" algn="l" rtl="0" eaLnBrk="1" fontAlgn="base" hangingPunct="1">
        <a:spcBef>
          <a:spcPct val="20000"/>
        </a:spcBef>
        <a:spcAft>
          <a:spcPct val="0"/>
        </a:spcAft>
        <a:buSzPct val="60000"/>
        <a:buFont typeface="Wingdings" charset="0"/>
        <a:buChar char=""/>
        <a:defRPr sz="19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2pPr>
      <a:lvl3pPr marL="1004888" indent="-255588" algn="l" rtl="0" eaLnBrk="1" fontAlgn="base" hangingPunct="1">
        <a:spcBef>
          <a:spcPct val="20000"/>
        </a:spcBef>
        <a:spcAft>
          <a:spcPct val="0"/>
        </a:spcAft>
        <a:buSzPct val="60000"/>
        <a:buFont typeface="Wingdings" charset="0"/>
        <a:buChar char=""/>
        <a:defRPr sz="17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3pPr>
      <a:lvl4pPr marL="1371600" indent="-255588" algn="l" rtl="0" eaLnBrk="1" fontAlgn="base" hangingPunct="1">
        <a:spcBef>
          <a:spcPct val="20000"/>
        </a:spcBef>
        <a:spcAft>
          <a:spcPct val="0"/>
        </a:spcAft>
        <a:buSzPct val="60000"/>
        <a:buFont typeface="Wingdings" charset="0"/>
        <a:buChar char=""/>
        <a:defRPr sz="16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4pPr>
      <a:lvl5pPr marL="1644650" indent="-255588" algn="l" rtl="0" eaLnBrk="1" fontAlgn="base" hangingPunct="1">
        <a:spcBef>
          <a:spcPct val="20000"/>
        </a:spcBef>
        <a:spcAft>
          <a:spcPct val="0"/>
        </a:spcAft>
        <a:buSzPct val="60000"/>
        <a:buFont typeface="Wingdings" charset="0"/>
        <a:buChar char=""/>
        <a:defRPr sz="15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mailto:faith.fude@sfellc.org" TargetMode="External"/><Relationship Id="rId2" Type="http://schemas.openxmlformats.org/officeDocument/2006/relationships/hyperlink" Target="mailto:althea.albert-santiago@slps.or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Carolyn.penn@sfellc.org" TargetMode="External"/><Relationship Id="rId7" Type="http://schemas.openxmlformats.org/officeDocument/2006/relationships/hyperlink" Target="mailto:Sarah.drayton@sfellc.org" TargetMode="External"/><Relationship Id="rId2" Type="http://schemas.openxmlformats.org/officeDocument/2006/relationships/hyperlink" Target="mailto:althea.albert-santiago@slps.org" TargetMode="External"/><Relationship Id="rId1" Type="http://schemas.openxmlformats.org/officeDocument/2006/relationships/slideLayout" Target="../slideLayouts/slideLayout2.xml"/><Relationship Id="rId6" Type="http://schemas.openxmlformats.org/officeDocument/2006/relationships/hyperlink" Target="mailto:Jackie.martin-baker@sfellc.org" TargetMode="External"/><Relationship Id="rId5" Type="http://schemas.openxmlformats.org/officeDocument/2006/relationships/hyperlink" Target="mailto:Erika.Hollinshed@slps.org" TargetMode="External"/><Relationship Id="rId4" Type="http://schemas.openxmlformats.org/officeDocument/2006/relationships/hyperlink" Target="mailto:Tenecia.williams@slp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Tenecia.williams@slp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lthea.Albert-Santiago@slps.org" TargetMode="External"/><Relationship Id="rId2" Type="http://schemas.openxmlformats.org/officeDocument/2006/relationships/hyperlink" Target="mailto:Carolyn.Penn@sfellc.org"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Tenecia.williams@slps.org" TargetMode="External"/><Relationship Id="rId4" Type="http://schemas.openxmlformats.org/officeDocument/2006/relationships/hyperlink" Target="mailto:Beverly.foster@slps.or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ddle school girl.jpg"/>
          <p:cNvPicPr>
            <a:picLocks noChangeAspect="1"/>
          </p:cNvPicPr>
          <p:nvPr/>
        </p:nvPicPr>
        <p:blipFill rotWithShape="1">
          <a:blip r:embed="rId2" cstate="email">
            <a:extLst>
              <a:ext uri="{28A0092B-C50C-407E-A947-70E740481C1C}">
                <a14:useLocalDpi xmlns:a14="http://schemas.microsoft.com/office/drawing/2010/main" val="0"/>
              </a:ext>
            </a:extLst>
          </a:blip>
          <a:srcRect b="37435"/>
          <a:stretch/>
        </p:blipFill>
        <p:spPr>
          <a:xfrm>
            <a:off x="4989843" y="5189517"/>
            <a:ext cx="2057902" cy="1674833"/>
          </a:xfrm>
          <a:prstGeom prst="rect">
            <a:avLst/>
          </a:prstGeom>
        </p:spPr>
      </p:pic>
      <p:pic>
        <p:nvPicPr>
          <p:cNvPr id="4"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5162" y="0"/>
            <a:ext cx="2289201"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TOKY-SLPS-DAY2-0077_R.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189517"/>
            <a:ext cx="2523211" cy="168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rotWithShape="1">
          <a:blip r:embed="rId5">
            <a:extLst>
              <a:ext uri="{28A0092B-C50C-407E-A947-70E740481C1C}">
                <a14:useLocalDpi xmlns:a14="http://schemas.microsoft.com/office/drawing/2010/main" val="0"/>
              </a:ext>
            </a:extLst>
          </a:blip>
          <a:srcRect r="8961"/>
          <a:stretch/>
        </p:blipFill>
        <p:spPr bwMode="auto">
          <a:xfrm>
            <a:off x="6852425" y="5189517"/>
            <a:ext cx="2291575" cy="168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Screen Shot 2014-03-13 at 4.18.19 PM_cropped.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79637" y="-1587"/>
            <a:ext cx="229552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807" y="0"/>
            <a:ext cx="2289201"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rot="10800000" flipV="1">
            <a:off x="1246584" y="3959442"/>
            <a:ext cx="7746496" cy="781234"/>
          </a:xfrm>
          <a:prstGeom prst="rect">
            <a:avLst/>
          </a:prstGeom>
        </p:spPr>
        <p:txBody>
          <a:bodyPr anchor="ctr">
            <a:normAutofit fontScale="25000" lnSpcReduction="20000"/>
          </a:bodyPr>
          <a:lstStyle>
            <a:lvl1pPr marL="0" indent="0" algn="l" defTabSz="914400" rtl="0" eaLnBrk="1" latinLnBrk="0" hangingPunct="1">
              <a:spcBef>
                <a:spcPct val="20000"/>
              </a:spcBef>
              <a:spcAft>
                <a:spcPts val="0"/>
              </a:spcAft>
              <a:buSzPct val="60000"/>
              <a:buFont typeface="Wingdings" pitchFamily="2" charset="2"/>
              <a:buNone/>
              <a:defRPr sz="2100" b="0" i="0" kern="1200">
                <a:solidFill>
                  <a:schemeClr val="tx1"/>
                </a:solidFill>
                <a:effectLst>
                  <a:outerShdw blurRad="38100" dist="38100" dir="2700000" algn="tl">
                    <a:srgbClr val="000000">
                      <a:alpha val="43137"/>
                    </a:srgbClr>
                  </a:outerShdw>
                </a:effectLst>
                <a:latin typeface="Charter Roman"/>
                <a:ea typeface="+mn-ea"/>
                <a:cs typeface="Charter Roman"/>
              </a:defRPr>
            </a:lvl1pPr>
            <a:lvl2pPr marL="457200" indent="0" algn="ctr" defTabSz="914400" rtl="0" eaLnBrk="1" latinLnBrk="0" hangingPunct="1">
              <a:spcBef>
                <a:spcPct val="20000"/>
              </a:spcBef>
              <a:buSzPct val="60000"/>
              <a:buFont typeface="Wingdings" pitchFamily="2" charset="2"/>
              <a:buNone/>
              <a:defRPr sz="19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2pPr>
            <a:lvl3pPr marL="914400" indent="0" algn="ctr" defTabSz="914400" rtl="0" eaLnBrk="1" latinLnBrk="0" hangingPunct="1">
              <a:spcBef>
                <a:spcPct val="20000"/>
              </a:spcBef>
              <a:buSzPct val="60000"/>
              <a:buFont typeface="Wingdings" pitchFamily="2" charset="2"/>
              <a:buNone/>
              <a:defRPr sz="17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3pPr>
            <a:lvl4pPr marL="1371600" indent="0" algn="ctr" defTabSz="914400" rtl="0" eaLnBrk="1" latinLnBrk="0" hangingPunct="1">
              <a:spcBef>
                <a:spcPct val="20000"/>
              </a:spcBef>
              <a:buSzPct val="60000"/>
              <a:buFont typeface="Wingdings" pitchFamily="2" charset="2"/>
              <a:buNone/>
              <a:defRPr sz="16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4pPr>
            <a:lvl5pPr marL="1828800" indent="0" algn="ctr" defTabSz="914400" rtl="0" eaLnBrk="1" latinLnBrk="0" hangingPunct="1">
              <a:spcBef>
                <a:spcPct val="20000"/>
              </a:spcBef>
              <a:buSzPct val="60000"/>
              <a:buFont typeface="Wingdings" pitchFamily="2" charset="2"/>
              <a:buNone/>
              <a:defRPr sz="15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fontAlgn="auto">
              <a:defRPr/>
            </a:pPr>
            <a:endParaRPr lang="en-US" sz="1800" dirty="0">
              <a:latin typeface="Times New Roman" panose="02020603050405020304" pitchFamily="18" charset="0"/>
              <a:cs typeface="Times New Roman" panose="02020603050405020304" pitchFamily="18" charset="0"/>
            </a:endParaRPr>
          </a:p>
          <a:p>
            <a:pPr algn="r" fontAlgn="auto">
              <a:defRPr/>
            </a:pPr>
            <a:endParaRPr lang="en-US" sz="5600" dirty="0" smtClean="0">
              <a:latin typeface="Times New Roman" panose="02020603050405020304" pitchFamily="18" charset="0"/>
              <a:cs typeface="Times New Roman" panose="02020603050405020304" pitchFamily="18" charset="0"/>
            </a:endParaRPr>
          </a:p>
          <a:p>
            <a:pPr algn="r" fontAlgn="auto">
              <a:defRPr/>
            </a:pPr>
            <a:endParaRPr lang="en-US" sz="5600" dirty="0">
              <a:latin typeface="Times New Roman" panose="02020603050405020304" pitchFamily="18" charset="0"/>
              <a:cs typeface="Times New Roman" panose="02020603050405020304" pitchFamily="18" charset="0"/>
            </a:endParaRPr>
          </a:p>
          <a:p>
            <a:pPr algn="r" fontAlgn="auto">
              <a:defRPr/>
            </a:pPr>
            <a:endParaRPr lang="en-US" sz="5600" dirty="0">
              <a:latin typeface="+mj-lt"/>
              <a:cs typeface="Calibri"/>
            </a:endParaRPr>
          </a:p>
          <a:p>
            <a:pPr algn="r" fontAlgn="auto">
              <a:defRPr/>
            </a:pPr>
            <a:endParaRPr lang="en-US" sz="4500" dirty="0">
              <a:latin typeface="+mj-lt"/>
              <a:cs typeface="Calibri"/>
            </a:endParaRPr>
          </a:p>
          <a:p>
            <a:pPr algn="r" fontAlgn="auto">
              <a:defRPr/>
            </a:pPr>
            <a:endParaRPr lang="en-US" sz="2900" dirty="0">
              <a:latin typeface="+mj-lt"/>
              <a:cs typeface="Calibri"/>
            </a:endParaRPr>
          </a:p>
          <a:p>
            <a:pPr algn="r" fontAlgn="auto">
              <a:defRPr/>
            </a:pPr>
            <a:r>
              <a:rPr lang="en-US" sz="1800" dirty="0">
                <a:latin typeface="+mj-lt"/>
                <a:cs typeface="Calibri"/>
              </a:rPr>
              <a:t> </a:t>
            </a:r>
          </a:p>
          <a:p>
            <a:pPr algn="r" fontAlgn="auto">
              <a:defRPr/>
            </a:pPr>
            <a:endParaRPr lang="en-US" sz="1800" dirty="0">
              <a:latin typeface="+mj-lt"/>
              <a:cs typeface="Calibri"/>
            </a:endParaRPr>
          </a:p>
        </p:txBody>
      </p:sp>
      <p:sp>
        <p:nvSpPr>
          <p:cNvPr id="13" name="Subtitle 2"/>
          <p:cNvSpPr txBox="1">
            <a:spLocks/>
          </p:cNvSpPr>
          <p:nvPr/>
        </p:nvSpPr>
        <p:spPr>
          <a:xfrm>
            <a:off x="1349375" y="4412949"/>
            <a:ext cx="7543800" cy="691486"/>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b="0" i="0" kern="1200">
                <a:solidFill>
                  <a:schemeClr val="tx1"/>
                </a:solidFill>
                <a:effectLst>
                  <a:outerShdw blurRad="38100" dist="38100" dir="2700000" algn="tl">
                    <a:srgbClr val="000000">
                      <a:alpha val="43137"/>
                    </a:srgbClr>
                  </a:outerShdw>
                </a:effectLst>
                <a:latin typeface="Charter Roman"/>
                <a:ea typeface="+mn-ea"/>
                <a:cs typeface="Charter Roman"/>
              </a:defRPr>
            </a:lvl1pPr>
            <a:lvl2pPr marL="457200" indent="0" algn="ctr" defTabSz="914400" rtl="0" eaLnBrk="1" latinLnBrk="0" hangingPunct="1">
              <a:spcBef>
                <a:spcPct val="20000"/>
              </a:spcBef>
              <a:buSzPct val="60000"/>
              <a:buFont typeface="Wingdings" pitchFamily="2" charset="2"/>
              <a:buNone/>
              <a:defRPr sz="19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2pPr>
            <a:lvl3pPr marL="914400" indent="0" algn="ctr" defTabSz="914400" rtl="0" eaLnBrk="1" latinLnBrk="0" hangingPunct="1">
              <a:spcBef>
                <a:spcPct val="20000"/>
              </a:spcBef>
              <a:buSzPct val="60000"/>
              <a:buFont typeface="Wingdings" pitchFamily="2" charset="2"/>
              <a:buNone/>
              <a:defRPr sz="17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3pPr>
            <a:lvl4pPr marL="1371600" indent="0" algn="ctr" defTabSz="914400" rtl="0" eaLnBrk="1" latinLnBrk="0" hangingPunct="1">
              <a:spcBef>
                <a:spcPct val="20000"/>
              </a:spcBef>
              <a:buSzPct val="60000"/>
              <a:buFont typeface="Wingdings" pitchFamily="2" charset="2"/>
              <a:buNone/>
              <a:defRPr sz="16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4pPr>
            <a:lvl5pPr marL="1828800" indent="0" algn="ctr" defTabSz="914400" rtl="0" eaLnBrk="1" latinLnBrk="0" hangingPunct="1">
              <a:spcBef>
                <a:spcPct val="20000"/>
              </a:spcBef>
              <a:buSzPct val="60000"/>
              <a:buFont typeface="Wingdings" pitchFamily="2" charset="2"/>
              <a:buNone/>
              <a:defRPr sz="15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fontAlgn="auto">
              <a:defRPr/>
            </a:pPr>
            <a:endParaRPr lang="en-US" sz="1400" dirty="0">
              <a:latin typeface="Calibri"/>
              <a:cs typeface="Calibri"/>
            </a:endParaRPr>
          </a:p>
        </p:txBody>
      </p:sp>
      <p:sp>
        <p:nvSpPr>
          <p:cNvPr id="2" name="Title 1"/>
          <p:cNvSpPr>
            <a:spLocks noGrp="1"/>
          </p:cNvSpPr>
          <p:nvPr>
            <p:ph type="ctrTitle"/>
          </p:nvPr>
        </p:nvSpPr>
        <p:spPr>
          <a:xfrm rot="10800000" flipV="1">
            <a:off x="0" y="2130641"/>
            <a:ext cx="8893174" cy="1465043"/>
          </a:xfrm>
        </p:spPr>
        <p:txBody>
          <a:bodyPr/>
          <a:lstStyle/>
          <a:p>
            <a:pPr fontAlgn="auto">
              <a:spcAft>
                <a:spcPts val="0"/>
              </a:spcAft>
              <a:defRPr/>
            </a:pPr>
            <a:r>
              <a:rPr lang="en-US" sz="4400" dirty="0">
                <a:solidFill>
                  <a:srgbClr val="1A2D70"/>
                </a:solidFill>
                <a:ea typeface="+mj-ea"/>
              </a:rPr>
              <a:t/>
            </a:r>
            <a:br>
              <a:rPr lang="en-US" sz="4400" dirty="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4400" dirty="0" smtClean="0">
                <a:solidFill>
                  <a:srgbClr val="1A2D70"/>
                </a:solidFill>
                <a:ea typeface="+mj-ea"/>
              </a:rPr>
              <a:t/>
            </a:r>
            <a:br>
              <a:rPr lang="en-US" sz="4400" dirty="0" smtClean="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4400" dirty="0" smtClean="0">
                <a:solidFill>
                  <a:srgbClr val="1A2D70"/>
                </a:solidFill>
                <a:ea typeface="+mj-ea"/>
              </a:rPr>
              <a:t/>
            </a:r>
            <a:br>
              <a:rPr lang="en-US" sz="4400" dirty="0" smtClean="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4400" dirty="0" smtClean="0">
                <a:solidFill>
                  <a:srgbClr val="1A2D70"/>
                </a:solidFill>
                <a:ea typeface="+mj-ea"/>
              </a:rPr>
              <a:t/>
            </a:r>
            <a:br>
              <a:rPr lang="en-US" sz="4400" dirty="0" smtClean="0">
                <a:solidFill>
                  <a:srgbClr val="1A2D70"/>
                </a:solidFill>
                <a:ea typeface="+mj-ea"/>
              </a:rPr>
            </a:br>
            <a:r>
              <a:rPr lang="en-US" sz="4400" dirty="0">
                <a:solidFill>
                  <a:srgbClr val="1A2D70"/>
                </a:solidFill>
                <a:ea typeface="+mj-ea"/>
              </a:rPr>
              <a:t/>
            </a:r>
            <a:br>
              <a:rPr lang="en-US" sz="4400" dirty="0">
                <a:solidFill>
                  <a:srgbClr val="1A2D70"/>
                </a:solidFill>
                <a:ea typeface="+mj-ea"/>
              </a:rPr>
            </a:br>
            <a:r>
              <a:rPr lang="en-US" sz="4400" dirty="0" smtClean="0">
                <a:solidFill>
                  <a:srgbClr val="1A2D70"/>
                </a:solidFill>
                <a:ea typeface="+mj-ea"/>
              </a:rPr>
              <a:t/>
            </a:r>
            <a:br>
              <a:rPr lang="en-US" sz="4400" dirty="0" smtClean="0">
                <a:solidFill>
                  <a:srgbClr val="1A2D70"/>
                </a:solidFill>
                <a:ea typeface="+mj-ea"/>
              </a:rPr>
            </a:br>
            <a:r>
              <a:rPr lang="en-US" sz="3200" dirty="0" smtClean="0">
                <a:solidFill>
                  <a:srgbClr val="1A2D70"/>
                </a:solidFill>
                <a:ea typeface="+mj-ea"/>
              </a:rPr>
              <a:t>Food and Nutrition Services (FNS) Update</a:t>
            </a:r>
            <a:br>
              <a:rPr lang="en-US" sz="3200" dirty="0" smtClean="0">
                <a:solidFill>
                  <a:srgbClr val="1A2D70"/>
                </a:solidFill>
                <a:ea typeface="+mj-ea"/>
              </a:rPr>
            </a:br>
            <a:r>
              <a:rPr lang="en-US" sz="4400" dirty="0" smtClean="0">
                <a:solidFill>
                  <a:srgbClr val="1A2D70"/>
                </a:solidFill>
                <a:ea typeface="+mj-ea"/>
              </a:rPr>
              <a:t>  </a:t>
            </a:r>
            <a:br>
              <a:rPr lang="en-US" sz="4400" dirty="0" smtClean="0">
                <a:solidFill>
                  <a:srgbClr val="1A2D70"/>
                </a:solidFill>
                <a:ea typeface="+mj-ea"/>
              </a:rPr>
            </a:br>
            <a:endParaRPr lang="en-US" sz="2000" dirty="0">
              <a:solidFill>
                <a:srgbClr val="1A2D70"/>
              </a:solidFill>
              <a:ea typeface="+mj-ea"/>
            </a:endParaRPr>
          </a:p>
        </p:txBody>
      </p:sp>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bwMode="auto">
          <a:xfrm>
            <a:off x="2487120" y="5189517"/>
            <a:ext cx="2502723" cy="166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80527" y="4571489"/>
            <a:ext cx="2006353" cy="307777"/>
          </a:xfrm>
          <a:prstGeom prst="rect">
            <a:avLst/>
          </a:prstGeom>
          <a:noFill/>
        </p:spPr>
        <p:txBody>
          <a:bodyPr wrap="square" rtlCol="0">
            <a:spAutoFit/>
          </a:bodyPr>
          <a:lstStyle/>
          <a:p>
            <a:r>
              <a:rPr lang="en-US" sz="1400" b="1" dirty="0" smtClean="0"/>
              <a:t>August 2022</a:t>
            </a:r>
            <a:endParaRPr lang="en-US" sz="1400" b="1" dirty="0"/>
          </a:p>
        </p:txBody>
      </p:sp>
      <p:pic>
        <p:nvPicPr>
          <p:cNvPr id="6" name="Picture 5"/>
          <p:cNvPicPr>
            <a:picLocks noChangeAspect="1"/>
          </p:cNvPicPr>
          <p:nvPr/>
        </p:nvPicPr>
        <p:blipFill>
          <a:blip r:embed="rId9"/>
          <a:stretch>
            <a:fillRect/>
          </a:stretch>
        </p:blipFill>
        <p:spPr>
          <a:xfrm>
            <a:off x="7132320" y="0"/>
            <a:ext cx="1760855" cy="1548518"/>
          </a:xfrm>
          <a:prstGeom prst="rect">
            <a:avLst/>
          </a:prstGeom>
        </p:spPr>
      </p:pic>
    </p:spTree>
    <p:extLst>
      <p:ext uri="{BB962C8B-B14F-4D97-AF65-F5344CB8AC3E}">
        <p14:creationId xmlns:p14="http://schemas.microsoft.com/office/powerpoint/2010/main" val="1072590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192652" y="6154738"/>
            <a:ext cx="1819008" cy="365125"/>
          </a:xfrm>
        </p:spPr>
        <p:txBody>
          <a:bodyPr/>
          <a:lstStyle/>
          <a:p>
            <a:pPr>
              <a:defRPr/>
            </a:pPr>
            <a:r>
              <a:rPr lang="en-US" dirty="0" smtClean="0"/>
              <a:t>August 2022</a:t>
            </a:r>
            <a:endParaRPr lang="en-US" dirty="0"/>
          </a:p>
        </p:txBody>
      </p:sp>
      <p:sp>
        <p:nvSpPr>
          <p:cNvPr id="5" name="Rectangle 4"/>
          <p:cNvSpPr/>
          <p:nvPr/>
        </p:nvSpPr>
        <p:spPr>
          <a:xfrm>
            <a:off x="0" y="0"/>
            <a:ext cx="7870784" cy="1200329"/>
          </a:xfrm>
          <a:prstGeom prst="rect">
            <a:avLst/>
          </a:prstGeom>
        </p:spPr>
        <p:txBody>
          <a:bodyPr wrap="square">
            <a:spAutoFit/>
          </a:bodyPr>
          <a:lstStyle/>
          <a:p>
            <a:pPr algn="ctr"/>
            <a:r>
              <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rPr>
              <a:t>Roving Chef Program, Rainbows &amp; </a:t>
            </a:r>
            <a:r>
              <a:rPr lang="en-US" sz="2400" b="1" dirty="0" smtClean="0">
                <a:solidFill>
                  <a:schemeClr val="accent4"/>
                </a:solidFill>
                <a:effectLst>
                  <a:outerShdw blurRad="38100" dist="38100" dir="2700000" algn="tl">
                    <a:srgbClr val="000000">
                      <a:alpha val="43137"/>
                    </a:srgbClr>
                  </a:outerShdw>
                </a:effectLst>
                <a:latin typeface="Baskerville Old Face" panose="02020602080505020303" pitchFamily="18" charset="0"/>
              </a:rPr>
              <a:t>Butterflies</a:t>
            </a:r>
            <a:endPar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endParaRPr>
          </a:p>
          <a:p>
            <a:pPr algn="ctr"/>
            <a:r>
              <a:rPr lang="en-US" sz="2400" b="1" dirty="0" smtClean="0">
                <a:solidFill>
                  <a:schemeClr val="accent4"/>
                </a:solidFill>
                <a:effectLst>
                  <a:outerShdw blurRad="38100" dist="38100" dir="2700000" algn="tl">
                    <a:srgbClr val="000000">
                      <a:alpha val="43137"/>
                    </a:srgbClr>
                  </a:outerShdw>
                </a:effectLst>
                <a:latin typeface="Baskerville Old Face" panose="02020602080505020303" pitchFamily="18" charset="0"/>
              </a:rPr>
              <a:t> </a:t>
            </a:r>
            <a:r>
              <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rPr>
              <a:t>&amp; </a:t>
            </a:r>
            <a:endParaRPr lang="en-US" sz="2400" b="1" dirty="0" smtClean="0">
              <a:solidFill>
                <a:schemeClr val="accent4"/>
              </a:solidFill>
              <a:effectLst>
                <a:outerShdw blurRad="38100" dist="38100" dir="2700000" algn="tl">
                  <a:srgbClr val="000000">
                    <a:alpha val="43137"/>
                  </a:srgbClr>
                </a:outerShdw>
              </a:effectLst>
              <a:latin typeface="Baskerville Old Face" panose="02020602080505020303" pitchFamily="18" charset="0"/>
            </a:endParaRPr>
          </a:p>
          <a:p>
            <a:pPr algn="ctr"/>
            <a:r>
              <a:rPr lang="en-US" sz="2400" b="1" dirty="0" smtClean="0">
                <a:solidFill>
                  <a:schemeClr val="accent4"/>
                </a:solidFill>
                <a:effectLst>
                  <a:outerShdw blurRad="38100" dist="38100" dir="2700000" algn="tl">
                    <a:srgbClr val="000000">
                      <a:alpha val="43137"/>
                    </a:srgbClr>
                  </a:outerShdw>
                </a:effectLst>
                <a:latin typeface="Baskerville Old Face" panose="02020602080505020303" pitchFamily="18" charset="0"/>
              </a:rPr>
              <a:t>Nutrition </a:t>
            </a:r>
            <a:r>
              <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rPr>
              <a:t>Education Classroom Program</a:t>
            </a:r>
          </a:p>
        </p:txBody>
      </p:sp>
      <p:sp>
        <p:nvSpPr>
          <p:cNvPr id="6" name="Rectangle 5"/>
          <p:cNvSpPr/>
          <p:nvPr/>
        </p:nvSpPr>
        <p:spPr>
          <a:xfrm>
            <a:off x="115746" y="1504705"/>
            <a:ext cx="9028254" cy="5232202"/>
          </a:xfrm>
          <a:prstGeom prst="rect">
            <a:avLst/>
          </a:prstGeom>
        </p:spPr>
        <p:txBody>
          <a:bodyPr wrap="square">
            <a:spAutoFit/>
          </a:bodyPr>
          <a:lstStyle/>
          <a:p>
            <a:r>
              <a:rPr lang="en-US" sz="1600" b="1" dirty="0">
                <a:latin typeface="Baskerville Old Face" panose="02020602080505020303" pitchFamily="18" charset="0"/>
              </a:rPr>
              <a:t>How to Book :</a:t>
            </a:r>
          </a:p>
          <a:p>
            <a:endParaRPr lang="en-US" sz="1400" b="1" dirty="0">
              <a:latin typeface="Baskerville Old Face" panose="02020602080505020303" pitchFamily="18" charset="0"/>
            </a:endParaRPr>
          </a:p>
          <a:p>
            <a:pPr marL="285750" indent="-285750">
              <a:buFont typeface="Wingdings" panose="05000000000000000000" pitchFamily="2" charset="2"/>
              <a:buChar char="Ø"/>
            </a:pPr>
            <a:r>
              <a:rPr lang="en-US" sz="1600" dirty="0"/>
              <a:t>Principals and teachers should contact </a:t>
            </a:r>
          </a:p>
          <a:p>
            <a:pPr marL="742950" lvl="1" indent="-285750">
              <a:buFont typeface="Courier New" panose="02070309020205020404" pitchFamily="49" charset="0"/>
              <a:buChar char="o"/>
            </a:pPr>
            <a:r>
              <a:rPr lang="en-US" sz="1600" dirty="0"/>
              <a:t>Althea Albert-Santiago, </a:t>
            </a:r>
            <a:r>
              <a:rPr lang="en-US" sz="1600" dirty="0" smtClean="0"/>
              <a:t>MPH, CCNP, CMP, Director </a:t>
            </a:r>
            <a:r>
              <a:rPr lang="en-US" sz="1600" dirty="0"/>
              <a:t>of Food and Nutrition Services, </a:t>
            </a:r>
            <a:r>
              <a:rPr lang="en-US" sz="1600" dirty="0" smtClean="0"/>
              <a:t>   314-934-5302 </a:t>
            </a:r>
            <a:r>
              <a:rPr lang="en-US" sz="1600" u="sng" dirty="0">
                <a:hlinkClick r:id="rId2"/>
              </a:rPr>
              <a:t>althea.albert-santiago@slps.org</a:t>
            </a:r>
            <a:r>
              <a:rPr lang="en-US" sz="1600" u="sng" dirty="0"/>
              <a:t> </a:t>
            </a:r>
            <a:r>
              <a:rPr lang="en-US" sz="1600" dirty="0"/>
              <a:t> </a:t>
            </a:r>
          </a:p>
          <a:p>
            <a:pPr marL="742950" lvl="1" indent="-285750">
              <a:buFont typeface="Courier New" panose="02070309020205020404" pitchFamily="49" charset="0"/>
              <a:buChar char="o"/>
            </a:pPr>
            <a:r>
              <a:rPr lang="en-US" sz="1600" dirty="0" smtClean="0"/>
              <a:t>Faith Fude, MS, RD Nutrition Coordinator II   </a:t>
            </a:r>
            <a:r>
              <a:rPr lang="en-US" sz="1600" dirty="0"/>
              <a:t>Southwest </a:t>
            </a:r>
            <a:r>
              <a:rPr lang="en-US" sz="1600" dirty="0" smtClean="0"/>
              <a:t>Foodservice  Excellence,        314-381-4155 </a:t>
            </a:r>
            <a:r>
              <a:rPr lang="en-US" sz="1600" u="sng" dirty="0" smtClean="0">
                <a:hlinkClick r:id="rId3"/>
              </a:rPr>
              <a:t>faith.fude@sfellc.org</a:t>
            </a:r>
            <a:endParaRPr lang="en-US" sz="1600" u="sng" dirty="0" smtClean="0"/>
          </a:p>
          <a:p>
            <a:pPr marL="742950" lvl="1" indent="-285750">
              <a:buFont typeface="Courier New" panose="02070309020205020404" pitchFamily="49" charset="0"/>
              <a:buChar char="o"/>
            </a:pPr>
            <a:endParaRPr lang="en-US" sz="1600" dirty="0"/>
          </a:p>
          <a:p>
            <a:pPr marL="285750" lvl="0" indent="-285750">
              <a:buFont typeface="Wingdings" panose="05000000000000000000" pitchFamily="2" charset="2"/>
              <a:buChar char="Ø"/>
            </a:pPr>
            <a:r>
              <a:rPr lang="en-US" sz="1600" dirty="0"/>
              <a:t>After the Principals contact Althea Albert-Santiago or </a:t>
            </a:r>
            <a:r>
              <a:rPr lang="en-US" sz="1600" dirty="0" smtClean="0"/>
              <a:t>Faith Fude, </a:t>
            </a:r>
            <a:r>
              <a:rPr lang="en-US" sz="1600" dirty="0"/>
              <a:t>the Principals will schedule the Roving Chef Program and/or the Nutrition Education Classroom </a:t>
            </a:r>
            <a:r>
              <a:rPr lang="en-US" sz="1600" dirty="0" smtClean="0"/>
              <a:t>Programs.</a:t>
            </a:r>
            <a:endParaRPr lang="en-US" sz="1600" dirty="0"/>
          </a:p>
          <a:p>
            <a:pPr marL="285750" lvl="0" indent="-285750">
              <a:buFont typeface="Wingdings" panose="05000000000000000000" pitchFamily="2" charset="2"/>
              <a:buChar char="Ø"/>
            </a:pPr>
            <a:endParaRPr lang="en-US" sz="1600" dirty="0"/>
          </a:p>
          <a:p>
            <a:pPr marL="285750" lvl="0" indent="-285750">
              <a:buFont typeface="Wingdings" panose="05000000000000000000" pitchFamily="2" charset="2"/>
              <a:buChar char="Ø"/>
            </a:pPr>
            <a:r>
              <a:rPr lang="en-US" sz="1600" dirty="0"/>
              <a:t>After the event is booked, the Principals will receive a confirmation letter including dates, </a:t>
            </a:r>
            <a:r>
              <a:rPr lang="en-US" sz="1600" dirty="0" smtClean="0"/>
              <a:t>times, </a:t>
            </a:r>
            <a:r>
              <a:rPr lang="en-US" sz="1600" dirty="0"/>
              <a:t>and procedures on how to prepare for the Roving Chef Program and/or the Nutrition Education Classroom Program within five business days.</a:t>
            </a:r>
          </a:p>
          <a:p>
            <a:pPr marL="285750" lvl="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If the Principals do not receive their confirmation letter within five business days, they should contact Althea Albert-Santiago at </a:t>
            </a:r>
            <a:r>
              <a:rPr lang="en-US" sz="1600" dirty="0" smtClean="0"/>
              <a:t>314-934-5302 </a:t>
            </a:r>
            <a:r>
              <a:rPr lang="en-US" sz="1600" dirty="0"/>
              <a:t>or </a:t>
            </a:r>
            <a:r>
              <a:rPr lang="en-US" sz="1600" u="sng" dirty="0" smtClean="0">
                <a:hlinkClick r:id="rId2"/>
              </a:rPr>
              <a:t>althea.albert-santiago@slps.org</a:t>
            </a:r>
            <a:r>
              <a:rPr lang="en-US" sz="1600" dirty="0" smtClean="0"/>
              <a:t> or </a:t>
            </a:r>
            <a:r>
              <a:rPr lang="en-US" sz="1600" dirty="0"/>
              <a:t>Faith Fude, MS, RD Nutrition Coordinator </a:t>
            </a:r>
            <a:r>
              <a:rPr lang="en-US" sz="1600" dirty="0" smtClean="0"/>
              <a:t>II at </a:t>
            </a:r>
            <a:r>
              <a:rPr lang="en-US" sz="1600" dirty="0"/>
              <a:t>314-381-4155 </a:t>
            </a:r>
            <a:r>
              <a:rPr lang="en-US" sz="1600" dirty="0" smtClean="0"/>
              <a:t> or </a:t>
            </a:r>
            <a:r>
              <a:rPr lang="en-US" sz="1600" u="sng" dirty="0" smtClean="0">
                <a:hlinkClick r:id="rId3"/>
              </a:rPr>
              <a:t>faith.fude@sfellc.org</a:t>
            </a:r>
            <a:endParaRPr lang="en-US" sz="1600" u="sng" dirty="0"/>
          </a:p>
          <a:p>
            <a:pPr marL="285750" indent="-285750">
              <a:buFont typeface="Wingdings" panose="05000000000000000000" pitchFamily="2" charset="2"/>
              <a:buChar char="Ø"/>
            </a:pPr>
            <a:endParaRPr lang="en-US" sz="1600" dirty="0">
              <a:latin typeface="Baskerville Old Face" panose="02020602080505020303" pitchFamily="18" charset="0"/>
            </a:endParaRPr>
          </a:p>
          <a:p>
            <a:endParaRPr lang="en-US" sz="1600" dirty="0">
              <a:latin typeface="Baskerville Old Face" panose="02020602080505020303" pitchFamily="18" charset="0"/>
            </a:endParaRPr>
          </a:p>
          <a:p>
            <a:pPr marL="285750" indent="-285750">
              <a:buFont typeface="Wingdings" panose="05000000000000000000" pitchFamily="2" charset="2"/>
              <a:buChar char="Ø"/>
            </a:pPr>
            <a:endParaRPr lang="en-US" sz="1600" dirty="0">
              <a:latin typeface="Baskerville Old Face" panose="02020602080505020303"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3247" y="85415"/>
            <a:ext cx="1548414" cy="1549637"/>
          </a:xfrm>
          <a:prstGeom prst="rect">
            <a:avLst/>
          </a:prstGeom>
        </p:spPr>
      </p:pic>
    </p:spTree>
    <p:extLst>
      <p:ext uri="{BB962C8B-B14F-4D97-AF65-F5344CB8AC3E}">
        <p14:creationId xmlns:p14="http://schemas.microsoft.com/office/powerpoint/2010/main" val="635847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July 28, 2021</a:t>
            </a:r>
            <a:endParaRPr lang="en-US" dirty="0"/>
          </a:p>
        </p:txBody>
      </p:sp>
      <p:sp>
        <p:nvSpPr>
          <p:cNvPr id="5" name="Rectangle 4"/>
          <p:cNvSpPr/>
          <p:nvPr/>
        </p:nvSpPr>
        <p:spPr>
          <a:xfrm>
            <a:off x="212202" y="419709"/>
            <a:ext cx="7658582" cy="584775"/>
          </a:xfrm>
          <a:prstGeom prst="rect">
            <a:avLst/>
          </a:prstGeom>
        </p:spPr>
        <p:txBody>
          <a:bodyPr wrap="square">
            <a:spAutoFit/>
          </a:bodyPr>
          <a:lstStyle/>
          <a:p>
            <a:pPr algn="ctr"/>
            <a:r>
              <a:rPr lang="en-US" sz="3200" b="1" dirty="0">
                <a:solidFill>
                  <a:schemeClr val="accent4"/>
                </a:solidFill>
                <a:effectLst>
                  <a:outerShdw blurRad="38100" dist="38100" dir="2700000" algn="tl">
                    <a:srgbClr val="000000">
                      <a:alpha val="43137"/>
                    </a:srgbClr>
                  </a:outerShdw>
                </a:effectLst>
                <a:latin typeface="+mj-lt"/>
              </a:rPr>
              <a:t>Roving Chef Program</a:t>
            </a: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2202" y="1662017"/>
            <a:ext cx="5428527" cy="3056060"/>
          </a:xfrm>
          <a:prstGeom prst="rect">
            <a:avLst/>
          </a:prstGeom>
          <a:ln>
            <a:noFill/>
          </a:ln>
          <a:effectLst>
            <a:softEdge rad="112500"/>
          </a:effectLst>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6831" y="3971053"/>
            <a:ext cx="3459727" cy="2660469"/>
          </a:xfrm>
          <a:prstGeom prst="rect">
            <a:avLst/>
          </a:prstGeom>
          <a:ln>
            <a:noFill/>
          </a:ln>
          <a:effectLst>
            <a:softEdge rad="112500"/>
          </a:effec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3247" y="85415"/>
            <a:ext cx="1548414" cy="154963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40729" y="1314233"/>
            <a:ext cx="2230055" cy="2634343"/>
          </a:xfrm>
          <a:prstGeom prst="rect">
            <a:avLst/>
          </a:prstGeom>
          <a:ln>
            <a:noFill/>
          </a:ln>
          <a:effectLst>
            <a:softEdge rad="112500"/>
          </a:effectLst>
        </p:spPr>
      </p:pic>
    </p:spTree>
    <p:extLst>
      <p:ext uri="{BB962C8B-B14F-4D97-AF65-F5344CB8AC3E}">
        <p14:creationId xmlns:p14="http://schemas.microsoft.com/office/powerpoint/2010/main" val="348349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223" y="85415"/>
            <a:ext cx="6844466" cy="668729"/>
          </a:xfrm>
        </p:spPr>
        <p:txBody>
          <a:bodyPr/>
          <a:lstStyle/>
          <a:p>
            <a:pPr algn="ctr"/>
            <a:r>
              <a:rPr lang="en-US" sz="3600" dirty="0">
                <a:latin typeface="Baskerville Old Face" panose="02020602080505020303" pitchFamily="18" charset="0"/>
              </a:rPr>
              <a:t>Rainbows &amp; Butterflies</a:t>
            </a:r>
          </a:p>
        </p:txBody>
      </p:sp>
      <p:sp>
        <p:nvSpPr>
          <p:cNvPr id="4" name="Date Placeholder 3"/>
          <p:cNvSpPr>
            <a:spLocks noGrp="1"/>
          </p:cNvSpPr>
          <p:nvPr>
            <p:ph type="dt" sz="half" idx="10"/>
          </p:nvPr>
        </p:nvSpPr>
        <p:spPr/>
        <p:txBody>
          <a:bodyPr/>
          <a:lstStyle/>
          <a:p>
            <a:pPr>
              <a:defRPr/>
            </a:pPr>
            <a:r>
              <a:rPr lang="en-US" dirty="0" smtClean="0"/>
              <a:t>August 2022</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2699" y="2035883"/>
            <a:ext cx="3173462" cy="4229933"/>
          </a:xfrm>
          <a:prstGeom prst="rect">
            <a:avLst/>
          </a:prstGeom>
          <a:ln>
            <a:noFill/>
          </a:ln>
          <a:effectLst>
            <a:softEdge rad="112500"/>
          </a:effec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6161" y="2939143"/>
            <a:ext cx="2281344" cy="3043646"/>
          </a:xfrm>
          <a:prstGeom prst="rect">
            <a:avLst/>
          </a:prstGeom>
          <a:ln>
            <a:noFill/>
          </a:ln>
          <a:effectLst>
            <a:softEdge rad="11250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01450" y="2035882"/>
            <a:ext cx="2675099" cy="4118855"/>
          </a:xfrm>
          <a:prstGeom prst="rect">
            <a:avLst/>
          </a:prstGeom>
          <a:ln>
            <a:noFill/>
          </a:ln>
          <a:effectLst>
            <a:softEdge rad="112500"/>
          </a:effec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63247" y="85415"/>
            <a:ext cx="1548414" cy="1549637"/>
          </a:xfrm>
          <a:prstGeom prst="rect">
            <a:avLst/>
          </a:prstGeom>
        </p:spPr>
      </p:pic>
    </p:spTree>
    <p:extLst>
      <p:ext uri="{BB962C8B-B14F-4D97-AF65-F5344CB8AC3E}">
        <p14:creationId xmlns:p14="http://schemas.microsoft.com/office/powerpoint/2010/main" val="1890329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125905" cy="553998"/>
          </a:xfrm>
          <a:prstGeom prst="rect">
            <a:avLst/>
          </a:prstGeom>
        </p:spPr>
        <p:txBody>
          <a:bodyPr wrap="square">
            <a:spAutoFit/>
          </a:bodyPr>
          <a:lstStyle/>
          <a:p>
            <a:pPr algn="ctr"/>
            <a:r>
              <a:rPr lang="en-US" sz="3000" b="1" dirty="0">
                <a:solidFill>
                  <a:schemeClr val="accent4"/>
                </a:solidFill>
                <a:effectLst>
                  <a:outerShdw blurRad="38100" dist="38100" dir="2700000" algn="tl">
                    <a:srgbClr val="000000">
                      <a:alpha val="43137"/>
                    </a:srgbClr>
                  </a:outerShdw>
                </a:effectLst>
                <a:latin typeface="Baskerville Old Face" panose="02020602080505020303" pitchFamily="18" charset="0"/>
              </a:rPr>
              <a:t>Nutrition Education Classroom Program</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1369" y="1496926"/>
            <a:ext cx="2907416" cy="3876555"/>
          </a:xfrm>
          <a:prstGeom prst="rect">
            <a:avLst/>
          </a:prstGeom>
          <a:ln>
            <a:noFill/>
          </a:ln>
          <a:effectLst>
            <a:softEdge rad="112500"/>
          </a:effectLst>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14933" y="1912292"/>
            <a:ext cx="2467558" cy="3905034"/>
          </a:xfrm>
          <a:prstGeom prst="rect">
            <a:avLst/>
          </a:prstGeom>
          <a:ln>
            <a:noFill/>
          </a:ln>
          <a:effectLst>
            <a:softEdge rad="112500"/>
          </a:effectLst>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35040" y="2333898"/>
            <a:ext cx="2278815" cy="3880472"/>
          </a:xfrm>
          <a:prstGeom prst="rect">
            <a:avLst/>
          </a:prstGeom>
          <a:ln>
            <a:noFill/>
          </a:ln>
          <a:effectLst>
            <a:softEdge rad="112500"/>
          </a:effectLst>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37233" y="0"/>
            <a:ext cx="1825435" cy="1826877"/>
          </a:xfrm>
          <a:prstGeom prst="rect">
            <a:avLst/>
          </a:prstGeom>
        </p:spPr>
      </p:pic>
      <p:sp>
        <p:nvSpPr>
          <p:cNvPr id="7" name="Rectangle 6"/>
          <p:cNvSpPr/>
          <p:nvPr/>
        </p:nvSpPr>
        <p:spPr>
          <a:xfrm>
            <a:off x="7655267" y="6352059"/>
            <a:ext cx="1367822" cy="261610"/>
          </a:xfrm>
          <a:prstGeom prst="rect">
            <a:avLst/>
          </a:prstGeom>
        </p:spPr>
        <p:txBody>
          <a:bodyPr wrap="square">
            <a:spAutoFit/>
          </a:bodyPr>
          <a:lstStyle/>
          <a:p>
            <a:pPr>
              <a:defRPr/>
            </a:pPr>
            <a:r>
              <a:rPr lang="en-US" sz="1100" dirty="0" smtClean="0">
                <a:latin typeface="Calibri" panose="020F0502020204030204" pitchFamily="34" charset="0"/>
                <a:cs typeface="Calibri" panose="020F0502020204030204" pitchFamily="34" charset="0"/>
              </a:rPr>
              <a:t>              August 2022</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8930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356442"/>
            <a:ext cx="2133600" cy="319566"/>
          </a:xfrm>
        </p:spPr>
        <p:txBody>
          <a:bodyPr/>
          <a:lstStyle/>
          <a:p>
            <a:pPr>
              <a:defRPr/>
            </a:pPr>
            <a:r>
              <a:rPr lang="en-US" dirty="0" smtClean="0"/>
              <a:t>August 2022</a:t>
            </a:r>
            <a:endParaRPr lang="en-US" dirty="0"/>
          </a:p>
        </p:txBody>
      </p:sp>
      <p:sp>
        <p:nvSpPr>
          <p:cNvPr id="5" name="Rectangle 4"/>
          <p:cNvSpPr/>
          <p:nvPr/>
        </p:nvSpPr>
        <p:spPr>
          <a:xfrm>
            <a:off x="160256" y="85415"/>
            <a:ext cx="7826275" cy="553998"/>
          </a:xfrm>
          <a:prstGeom prst="rect">
            <a:avLst/>
          </a:prstGeom>
        </p:spPr>
        <p:txBody>
          <a:bodyPr wrap="square">
            <a:spAutoFit/>
          </a:bodyPr>
          <a:lstStyle/>
          <a:p>
            <a:pPr algn="ctr"/>
            <a:r>
              <a:rPr lang="en-US" sz="3000" b="1" dirty="0">
                <a:solidFill>
                  <a:schemeClr val="accent4"/>
                </a:solidFill>
                <a:effectLst>
                  <a:outerShdw blurRad="38100" dist="38100" dir="2700000" algn="tl">
                    <a:srgbClr val="000000">
                      <a:alpha val="43137"/>
                    </a:srgbClr>
                  </a:outerShdw>
                </a:effectLst>
                <a:latin typeface="Baskerville Old Face" panose="02020602080505020303" pitchFamily="18" charset="0"/>
              </a:rPr>
              <a:t>Nutrition Education Classroom Program</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7949" y="1369605"/>
            <a:ext cx="5555848" cy="4166886"/>
          </a:xfrm>
          <a:prstGeom prst="rect">
            <a:avLst/>
          </a:prstGeom>
          <a:ln>
            <a:noFill/>
          </a:ln>
          <a:effectLst>
            <a:softEdge rad="112500"/>
          </a:effectLst>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81304" y="3698150"/>
            <a:ext cx="2760024" cy="2658292"/>
          </a:xfrm>
          <a:prstGeom prst="rect">
            <a:avLst/>
          </a:prstGeom>
          <a:ln>
            <a:noFill/>
          </a:ln>
          <a:effectLst>
            <a:softEdge rad="112500"/>
          </a:effec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3247" y="85415"/>
            <a:ext cx="1548414" cy="1549637"/>
          </a:xfrm>
          <a:prstGeom prst="rect">
            <a:avLst/>
          </a:prstGeom>
        </p:spPr>
      </p:pic>
    </p:spTree>
    <p:extLst>
      <p:ext uri="{BB962C8B-B14F-4D97-AF65-F5344CB8AC3E}">
        <p14:creationId xmlns:p14="http://schemas.microsoft.com/office/powerpoint/2010/main" val="4188411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32874"/>
            <a:ext cx="9143999" cy="5296400"/>
          </a:xfrm>
        </p:spPr>
        <p:txBody>
          <a:bodyPr>
            <a:noAutofit/>
          </a:bodyPr>
          <a:lstStyle/>
          <a:p>
            <a:pPr marL="0" marR="0" indent="0">
              <a:lnSpc>
                <a:spcPct val="107000"/>
              </a:lnSpc>
              <a:spcBef>
                <a:spcPts val="0"/>
              </a:spcBef>
              <a:spcAft>
                <a:spcPts val="800"/>
              </a:spcAft>
              <a:buNone/>
            </a:pPr>
            <a:r>
              <a:rPr lang="en-US" sz="1200" dirty="0">
                <a:effectLst/>
                <a:latin typeface="Baskerville Old Face" panose="02020602080505020303"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 </a:t>
            </a:r>
            <a:endParaRPr lang="en-US" sz="1200" dirty="0" smtClean="0">
              <a:effectLst/>
              <a:latin typeface="Baskerville Old Face" panose="02020602080505020303" pitchFamily="18" charset="0"/>
            </a:endParaRPr>
          </a:p>
          <a:p>
            <a:pPr marL="0" marR="0" indent="0">
              <a:lnSpc>
                <a:spcPct val="107000"/>
              </a:lnSpc>
              <a:spcBef>
                <a:spcPts val="0"/>
              </a:spcBef>
              <a:spcAft>
                <a:spcPts val="800"/>
              </a:spcAft>
              <a:buNone/>
            </a:pPr>
            <a:r>
              <a:rPr lang="en-US" sz="1200" dirty="0" smtClean="0">
                <a:effectLst/>
                <a:latin typeface="Baskerville Old Face" panose="02020602080505020303" pitchFamily="18" charset="0"/>
              </a:rPr>
              <a:t>Program </a:t>
            </a:r>
            <a:r>
              <a:rPr lang="en-US" sz="1200" dirty="0">
                <a:effectLst/>
                <a:latin typeface="Baskerville Old Face" panose="02020602080505020303" pitchFamily="18" charset="0"/>
              </a:rPr>
              <a:t>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 </a:t>
            </a:r>
            <a:endParaRPr lang="en-US" sz="1200" dirty="0" smtClean="0">
              <a:effectLst/>
              <a:latin typeface="Baskerville Old Face" panose="02020602080505020303" pitchFamily="18" charset="0"/>
            </a:endParaRPr>
          </a:p>
          <a:p>
            <a:pPr marL="0" marR="0" indent="0">
              <a:lnSpc>
                <a:spcPct val="107000"/>
              </a:lnSpc>
              <a:spcBef>
                <a:spcPts val="0"/>
              </a:spcBef>
              <a:spcAft>
                <a:spcPts val="800"/>
              </a:spcAft>
              <a:buNone/>
            </a:pPr>
            <a:r>
              <a:rPr lang="en-US" sz="1200" dirty="0" smtClean="0">
                <a:effectLst/>
                <a:latin typeface="Baskerville Old Face" panose="02020602080505020303" pitchFamily="18" charset="0"/>
              </a:rPr>
              <a:t>To </a:t>
            </a:r>
            <a:r>
              <a:rPr lang="en-US" sz="1200" dirty="0">
                <a:effectLst/>
                <a:latin typeface="Baskerville Old Face" panose="02020602080505020303" pitchFamily="18" charset="0"/>
              </a:rPr>
              <a:t>file a program discrimination complaint, a Complainant should complete a Form AD3027, USDA Program Discrimination Complaint Form which can be obtained online at: </a:t>
            </a:r>
            <a:r>
              <a:rPr lang="en-US" sz="1200" dirty="0" smtClean="0">
                <a:effectLst/>
                <a:latin typeface="Baskerville Old Face" panose="02020602080505020303" pitchFamily="18" charset="0"/>
              </a:rPr>
              <a:t> https</a:t>
            </a:r>
            <a:r>
              <a:rPr lang="en-US" sz="1200" dirty="0">
                <a:effectLst/>
                <a:latin typeface="Baskerville Old Face" panose="02020602080505020303" pitchFamily="18" charset="0"/>
              </a:rPr>
              <a:t>://www.usda.gov/sites/default/files/documents/USDA-OASCR%20P-ComplaintForm-0508-0002-508-11-28-17Fax2Mail.pdf,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 </a:t>
            </a:r>
            <a:endParaRPr lang="en-US" sz="1200" dirty="0" smtClean="0">
              <a:effectLst/>
              <a:latin typeface="Baskerville Old Face" panose="02020602080505020303" pitchFamily="18" charset="0"/>
            </a:endParaRPr>
          </a:p>
          <a:p>
            <a:pPr marL="0" marR="0" indent="0">
              <a:lnSpc>
                <a:spcPct val="107000"/>
              </a:lnSpc>
              <a:spcBef>
                <a:spcPts val="0"/>
              </a:spcBef>
              <a:spcAft>
                <a:spcPts val="800"/>
              </a:spcAft>
              <a:buNone/>
            </a:pPr>
            <a:r>
              <a:rPr lang="en-US" sz="1200" dirty="0" smtClean="0">
                <a:effectLst/>
                <a:latin typeface="Baskerville Old Face" panose="02020602080505020303" pitchFamily="18" charset="0"/>
              </a:rPr>
              <a:t>1. </a:t>
            </a:r>
            <a:r>
              <a:rPr lang="en-US" sz="1200" b="1" dirty="0" smtClean="0">
                <a:effectLst/>
                <a:latin typeface="Baskerville Old Face" panose="02020602080505020303" pitchFamily="18" charset="0"/>
              </a:rPr>
              <a:t>mail</a:t>
            </a:r>
            <a:r>
              <a:rPr lang="en-US" sz="1200" b="1" dirty="0">
                <a:effectLst/>
                <a:latin typeface="Baskerville Old Face" panose="02020602080505020303" pitchFamily="18" charset="0"/>
              </a:rPr>
              <a:t>: </a:t>
            </a:r>
            <a:endParaRPr lang="en-US" sz="1200" b="1" dirty="0" smtClean="0">
              <a:effectLst/>
              <a:latin typeface="Baskerville Old Face" panose="02020602080505020303" pitchFamily="18" charset="0"/>
            </a:endParaRPr>
          </a:p>
          <a:p>
            <a:pPr marL="0" marR="0" indent="0">
              <a:lnSpc>
                <a:spcPct val="107000"/>
              </a:lnSpc>
              <a:spcBef>
                <a:spcPts val="0"/>
              </a:spcBef>
              <a:spcAft>
                <a:spcPts val="800"/>
              </a:spcAft>
              <a:buNone/>
            </a:pPr>
            <a:r>
              <a:rPr lang="en-US" sz="1200" dirty="0" smtClean="0">
                <a:effectLst/>
                <a:latin typeface="Baskerville Old Face" panose="02020602080505020303" pitchFamily="18" charset="0"/>
              </a:rPr>
              <a:t>U.S</a:t>
            </a:r>
            <a:r>
              <a:rPr lang="en-US" sz="1200" dirty="0">
                <a:effectLst/>
                <a:latin typeface="Baskerville Old Face" panose="02020602080505020303" pitchFamily="18" charset="0"/>
              </a:rPr>
              <a:t>. Department of Agriculture Office of the Assistant Secretary for Civil Rights 1400 Independence Avenue, SW Washington, D.C. 20250-9410; or </a:t>
            </a:r>
            <a:endParaRPr lang="en-US" sz="1200" dirty="0" smtClean="0">
              <a:effectLst/>
              <a:latin typeface="Baskerville Old Face" panose="02020602080505020303" pitchFamily="18" charset="0"/>
            </a:endParaRPr>
          </a:p>
          <a:p>
            <a:pPr marL="0" marR="0" indent="0">
              <a:lnSpc>
                <a:spcPct val="107000"/>
              </a:lnSpc>
              <a:spcBef>
                <a:spcPts val="0"/>
              </a:spcBef>
              <a:spcAft>
                <a:spcPts val="800"/>
              </a:spcAft>
              <a:buNone/>
            </a:pPr>
            <a:r>
              <a:rPr lang="en-US" sz="1200" dirty="0" smtClean="0">
                <a:effectLst/>
                <a:latin typeface="Baskerville Old Face" panose="02020602080505020303" pitchFamily="18" charset="0"/>
              </a:rPr>
              <a:t>2</a:t>
            </a:r>
            <a:r>
              <a:rPr lang="en-US" sz="1200" dirty="0">
                <a:effectLst/>
                <a:latin typeface="Baskerville Old Face" panose="02020602080505020303" pitchFamily="18" charset="0"/>
              </a:rPr>
              <a:t>. </a:t>
            </a:r>
            <a:r>
              <a:rPr lang="en-US" sz="1200" b="1" dirty="0">
                <a:effectLst/>
                <a:latin typeface="Baskerville Old Face" panose="02020602080505020303" pitchFamily="18" charset="0"/>
              </a:rPr>
              <a:t>fax: </a:t>
            </a:r>
            <a:endParaRPr lang="en-US" sz="1200" b="1" dirty="0" smtClean="0">
              <a:effectLst/>
              <a:latin typeface="Baskerville Old Face" panose="02020602080505020303" pitchFamily="18" charset="0"/>
            </a:endParaRPr>
          </a:p>
          <a:p>
            <a:pPr marL="0" marR="0" indent="0">
              <a:lnSpc>
                <a:spcPct val="107000"/>
              </a:lnSpc>
              <a:spcBef>
                <a:spcPts val="0"/>
              </a:spcBef>
              <a:spcAft>
                <a:spcPts val="800"/>
              </a:spcAft>
              <a:buNone/>
            </a:pPr>
            <a:r>
              <a:rPr lang="en-US" sz="1200" dirty="0" smtClean="0">
                <a:effectLst/>
                <a:latin typeface="Baskerville Old Face" panose="02020602080505020303" pitchFamily="18" charset="0"/>
              </a:rPr>
              <a:t>(</a:t>
            </a:r>
            <a:r>
              <a:rPr lang="en-US" sz="1200" dirty="0">
                <a:effectLst/>
                <a:latin typeface="Baskerville Old Face" panose="02020602080505020303" pitchFamily="18" charset="0"/>
              </a:rPr>
              <a:t>833) 256-1665 or (202) 690-7442; or </a:t>
            </a:r>
            <a:endParaRPr lang="en-US" sz="1200" dirty="0" smtClean="0">
              <a:effectLst/>
              <a:latin typeface="Baskerville Old Face" panose="02020602080505020303" pitchFamily="18" charset="0"/>
            </a:endParaRPr>
          </a:p>
          <a:p>
            <a:pPr marL="0" marR="0" indent="0">
              <a:lnSpc>
                <a:spcPct val="107000"/>
              </a:lnSpc>
              <a:spcBef>
                <a:spcPts val="0"/>
              </a:spcBef>
              <a:spcAft>
                <a:spcPts val="800"/>
              </a:spcAft>
              <a:buNone/>
            </a:pPr>
            <a:r>
              <a:rPr lang="en-US" sz="1200" dirty="0" smtClean="0">
                <a:effectLst/>
                <a:latin typeface="Baskerville Old Face" panose="02020602080505020303" pitchFamily="18" charset="0"/>
              </a:rPr>
              <a:t>3</a:t>
            </a:r>
            <a:r>
              <a:rPr lang="en-US" sz="1200" dirty="0">
                <a:effectLst/>
                <a:latin typeface="Baskerville Old Face" panose="02020602080505020303" pitchFamily="18" charset="0"/>
              </a:rPr>
              <a:t>. </a:t>
            </a:r>
            <a:r>
              <a:rPr lang="en-US" sz="1200" b="1" dirty="0">
                <a:effectLst/>
                <a:latin typeface="Baskerville Old Face" panose="02020602080505020303" pitchFamily="18" charset="0"/>
              </a:rPr>
              <a:t>email: </a:t>
            </a:r>
            <a:endParaRPr lang="en-US" sz="1200" b="1" dirty="0" smtClean="0">
              <a:effectLst/>
              <a:latin typeface="Baskerville Old Face" panose="02020602080505020303" pitchFamily="18" charset="0"/>
            </a:endParaRPr>
          </a:p>
          <a:p>
            <a:pPr marL="0" marR="0" indent="0">
              <a:lnSpc>
                <a:spcPct val="107000"/>
              </a:lnSpc>
              <a:spcBef>
                <a:spcPts val="0"/>
              </a:spcBef>
              <a:spcAft>
                <a:spcPts val="800"/>
              </a:spcAft>
              <a:buNone/>
            </a:pPr>
            <a:r>
              <a:rPr lang="en-US" sz="1200" dirty="0" smtClean="0">
                <a:effectLst/>
                <a:latin typeface="Baskerville Old Face" panose="02020602080505020303" pitchFamily="18" charset="0"/>
              </a:rPr>
              <a:t>Program.Intake@usda.gov </a:t>
            </a:r>
          </a:p>
          <a:p>
            <a:pPr marL="0" marR="0" indent="0">
              <a:lnSpc>
                <a:spcPct val="107000"/>
              </a:lnSpc>
              <a:spcBef>
                <a:spcPts val="0"/>
              </a:spcBef>
              <a:spcAft>
                <a:spcPts val="800"/>
              </a:spcAft>
              <a:buNone/>
            </a:pPr>
            <a:endParaRPr lang="en-US" sz="1200" dirty="0" smtClean="0">
              <a:effectLst/>
              <a:latin typeface="Baskerville Old Face" panose="02020602080505020303" pitchFamily="18" charset="0"/>
            </a:endParaRPr>
          </a:p>
          <a:p>
            <a:pPr marL="0" marR="0" indent="0">
              <a:lnSpc>
                <a:spcPct val="107000"/>
              </a:lnSpc>
              <a:spcBef>
                <a:spcPts val="0"/>
              </a:spcBef>
              <a:spcAft>
                <a:spcPts val="800"/>
              </a:spcAft>
              <a:buNone/>
            </a:pPr>
            <a:r>
              <a:rPr lang="en-US" sz="1200" dirty="0" smtClean="0">
                <a:effectLst/>
                <a:latin typeface="Baskerville Old Face" panose="02020602080505020303" pitchFamily="18" charset="0"/>
              </a:rPr>
              <a:t>This </a:t>
            </a:r>
            <a:r>
              <a:rPr lang="en-US" sz="1200" dirty="0">
                <a:effectLst/>
                <a:latin typeface="Baskerville Old Face" panose="02020602080505020303" pitchFamily="18" charset="0"/>
              </a:rPr>
              <a:t>institution is an equal opportunity provider</a:t>
            </a:r>
            <a:r>
              <a:rPr lang="en-US" sz="1400" dirty="0">
                <a:effectLst/>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604563" y="445863"/>
            <a:ext cx="6748422" cy="453423"/>
          </a:xfrm>
        </p:spPr>
        <p:txBody>
          <a:bodyPr/>
          <a:lstStyle/>
          <a:p>
            <a:r>
              <a:rPr lang="en-US" sz="5400" dirty="0">
                <a:solidFill>
                  <a:schemeClr val="accent1">
                    <a:lumMod val="75000"/>
                  </a:schemeClr>
                </a:solidFill>
              </a:rPr>
              <a:t/>
            </a:r>
            <a:br>
              <a:rPr lang="en-US" sz="5400" dirty="0">
                <a:solidFill>
                  <a:schemeClr val="accent1">
                    <a:lumMod val="75000"/>
                  </a:schemeClr>
                </a:solidFill>
              </a:rPr>
            </a:br>
            <a:endParaRPr lang="en-US" dirty="0"/>
          </a:p>
        </p:txBody>
      </p:sp>
      <p:sp>
        <p:nvSpPr>
          <p:cNvPr id="4" name="Date Placeholder 3"/>
          <p:cNvSpPr>
            <a:spLocks noGrp="1"/>
          </p:cNvSpPr>
          <p:nvPr>
            <p:ph type="dt" sz="half" idx="10"/>
          </p:nvPr>
        </p:nvSpPr>
        <p:spPr>
          <a:xfrm>
            <a:off x="6172200" y="6154738"/>
            <a:ext cx="2971800" cy="365125"/>
          </a:xfrm>
        </p:spPr>
        <p:txBody>
          <a:bodyPr/>
          <a:lstStyle/>
          <a:p>
            <a:pPr>
              <a:defRPr/>
            </a:pPr>
            <a:r>
              <a:rPr lang="en-US" dirty="0" smtClean="0"/>
              <a:t>August 2022</a:t>
            </a:r>
            <a:endParaRPr lang="en-US" dirty="0"/>
          </a:p>
        </p:txBody>
      </p:sp>
      <p:sp>
        <p:nvSpPr>
          <p:cNvPr id="5" name="Rectangle 4"/>
          <p:cNvSpPr/>
          <p:nvPr/>
        </p:nvSpPr>
        <p:spPr>
          <a:xfrm>
            <a:off x="415636" y="302281"/>
            <a:ext cx="6876893" cy="584775"/>
          </a:xfrm>
          <a:prstGeom prst="rect">
            <a:avLst/>
          </a:prstGeom>
        </p:spPr>
        <p:txBody>
          <a:bodyPr wrap="square">
            <a:spAutoFit/>
          </a:bodyPr>
          <a:lstStyle/>
          <a:p>
            <a:pPr algn="ctr"/>
            <a:r>
              <a:rPr lang="en-US" sz="3200" b="1" dirty="0">
                <a:solidFill>
                  <a:schemeClr val="accent1">
                    <a:lumMod val="75000"/>
                  </a:schemeClr>
                </a:solidFill>
                <a:effectLst>
                  <a:outerShdw blurRad="38100" dist="38100" dir="2700000" algn="tl">
                    <a:srgbClr val="000000">
                      <a:alpha val="43137"/>
                    </a:srgbClr>
                  </a:outerShdw>
                </a:effectLst>
              </a:rPr>
              <a:t>Non-discrimination Statement</a:t>
            </a:r>
          </a:p>
        </p:txBody>
      </p:sp>
      <p:pic>
        <p:nvPicPr>
          <p:cNvPr id="6" name="Picture 5"/>
          <p:cNvPicPr>
            <a:picLocks noChangeAspect="1"/>
          </p:cNvPicPr>
          <p:nvPr/>
        </p:nvPicPr>
        <p:blipFill>
          <a:blip r:embed="rId2"/>
          <a:stretch>
            <a:fillRect/>
          </a:stretch>
        </p:blipFill>
        <p:spPr>
          <a:xfrm>
            <a:off x="7404247" y="0"/>
            <a:ext cx="1554615" cy="1548518"/>
          </a:xfrm>
          <a:prstGeom prst="rect">
            <a:avLst/>
          </a:prstGeom>
        </p:spPr>
      </p:pic>
    </p:spTree>
    <p:extLst>
      <p:ext uri="{BB962C8B-B14F-4D97-AF65-F5344CB8AC3E}">
        <p14:creationId xmlns:p14="http://schemas.microsoft.com/office/powerpoint/2010/main" val="2660045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164279" y="6344238"/>
            <a:ext cx="1918828" cy="331769"/>
          </a:xfrm>
        </p:spPr>
        <p:txBody>
          <a:bodyPr/>
          <a:lstStyle/>
          <a:p>
            <a:pPr>
              <a:defRPr/>
            </a:pPr>
            <a:r>
              <a:rPr lang="en-US" dirty="0" smtClean="0"/>
              <a:t>August 2022</a:t>
            </a:r>
            <a:endParaRPr lang="en-US" dirty="0"/>
          </a:p>
        </p:txBody>
      </p:sp>
      <p:sp>
        <p:nvSpPr>
          <p:cNvPr id="5" name="Rectangle 4"/>
          <p:cNvSpPr/>
          <p:nvPr/>
        </p:nvSpPr>
        <p:spPr>
          <a:xfrm>
            <a:off x="57904" y="1238372"/>
            <a:ext cx="4294208" cy="5201424"/>
          </a:xfrm>
          <a:prstGeom prst="rect">
            <a:avLst/>
          </a:prstGeom>
        </p:spPr>
        <p:txBody>
          <a:bodyPr wrap="square">
            <a:spAutoFit/>
          </a:bodyPr>
          <a:lstStyle/>
          <a:p>
            <a:pPr algn="ctr">
              <a:buFont typeface="Wingdings 3" pitchFamily="18" charset="2"/>
              <a:buNone/>
            </a:pPr>
            <a:endParaRPr lang="en-US" altLang="en-US" sz="1400" b="1" dirty="0" smtClean="0">
              <a:latin typeface="+mn-lt"/>
            </a:endParaRPr>
          </a:p>
          <a:p>
            <a:pPr algn="ctr">
              <a:buFont typeface="Wingdings 3" pitchFamily="18" charset="2"/>
              <a:buNone/>
            </a:pPr>
            <a:endParaRPr lang="en-US" altLang="en-US" sz="1400" b="1" dirty="0" smtClean="0">
              <a:latin typeface="+mn-lt"/>
            </a:endParaRPr>
          </a:p>
          <a:p>
            <a:pPr>
              <a:buFont typeface="Wingdings 3" pitchFamily="18" charset="2"/>
              <a:buNone/>
            </a:pPr>
            <a:r>
              <a:rPr lang="en-US" altLang="en-US" sz="1600" b="1" dirty="0" smtClean="0">
                <a:latin typeface="Baskerville Old Face" panose="02020602080505020303" pitchFamily="18" charset="0"/>
              </a:rPr>
              <a:t>Food </a:t>
            </a:r>
            <a:r>
              <a:rPr lang="en-US" altLang="en-US" sz="1600" b="1" dirty="0">
                <a:latin typeface="Baskerville Old Face" panose="02020602080505020303" pitchFamily="18" charset="0"/>
              </a:rPr>
              <a:t>and Nutrition </a:t>
            </a:r>
            <a:r>
              <a:rPr lang="en-US" altLang="en-US" sz="1600" b="1" dirty="0" smtClean="0">
                <a:latin typeface="Baskerville Old Face" panose="02020602080505020303" pitchFamily="18" charset="0"/>
              </a:rPr>
              <a:t>Services  Department </a:t>
            </a:r>
            <a:endParaRPr lang="en-US" altLang="en-US" sz="1600" dirty="0">
              <a:latin typeface="Baskerville Old Face" panose="02020602080505020303" pitchFamily="18" charset="0"/>
              <a:hlinkClick r:id="rId2"/>
            </a:endParaRPr>
          </a:p>
          <a:p>
            <a:pPr>
              <a:buFont typeface="Wingdings 3" pitchFamily="18" charset="2"/>
              <a:buNone/>
            </a:pPr>
            <a:endParaRPr lang="en-US" altLang="en-US" sz="1600" dirty="0">
              <a:latin typeface="Baskerville Old Face" panose="02020602080505020303" pitchFamily="18" charset="0"/>
              <a:hlinkClick r:id="rId2"/>
            </a:endParaRPr>
          </a:p>
          <a:p>
            <a:pPr>
              <a:buFont typeface="Wingdings 3" pitchFamily="18" charset="2"/>
              <a:buNone/>
            </a:pPr>
            <a:r>
              <a:rPr lang="en-US" altLang="en-US" sz="1600" b="1" dirty="0">
                <a:latin typeface="Baskerville Old Face" panose="02020602080505020303" pitchFamily="18" charset="0"/>
              </a:rPr>
              <a:t>Althea Santiago, Director </a:t>
            </a:r>
            <a:r>
              <a:rPr lang="en-US" altLang="en-US" sz="1600" b="1" dirty="0" smtClean="0">
                <a:latin typeface="Baskerville Old Face" panose="02020602080505020303" pitchFamily="18" charset="0"/>
              </a:rPr>
              <a:t>of Food/ </a:t>
            </a:r>
            <a:r>
              <a:rPr lang="en-US" altLang="en-US" sz="1600" b="1" dirty="0">
                <a:latin typeface="Baskerville Old Face" panose="02020602080505020303" pitchFamily="18" charset="0"/>
              </a:rPr>
              <a:t>Nutrition Services </a:t>
            </a:r>
            <a:endParaRPr lang="en-US" altLang="en-US" sz="1600" dirty="0">
              <a:latin typeface="Baskerville Old Face" panose="02020602080505020303" pitchFamily="18" charset="0"/>
            </a:endParaRPr>
          </a:p>
          <a:p>
            <a:r>
              <a:rPr lang="en-US" altLang="en-US" sz="1600" dirty="0" smtClean="0">
                <a:latin typeface="Baskerville Old Face" panose="02020602080505020303" pitchFamily="18" charset="0"/>
                <a:hlinkClick r:id="rId3"/>
              </a:rPr>
              <a:t>Althea.albert-Santiago@slps.org</a:t>
            </a:r>
            <a:endParaRPr lang="en-US" altLang="en-US" sz="1600" dirty="0">
              <a:latin typeface="Baskerville Old Face" panose="02020602080505020303" pitchFamily="18" charset="0"/>
            </a:endParaRPr>
          </a:p>
          <a:p>
            <a:pPr>
              <a:buFont typeface="Wingdings 3" pitchFamily="18" charset="2"/>
              <a:buNone/>
            </a:pPr>
            <a:r>
              <a:rPr lang="en-US" altLang="en-US" sz="1600" dirty="0" smtClean="0">
                <a:latin typeface="Baskerville Old Face" panose="02020602080505020303" pitchFamily="18" charset="0"/>
              </a:rPr>
              <a:t>District </a:t>
            </a:r>
            <a:r>
              <a:rPr lang="en-US" altLang="en-US" sz="1600" dirty="0">
                <a:latin typeface="Baskerville Old Face" panose="02020602080505020303" pitchFamily="18" charset="0"/>
              </a:rPr>
              <a:t>Cell Number: </a:t>
            </a:r>
            <a:r>
              <a:rPr lang="en-US" altLang="en-US" sz="1600" dirty="0" smtClean="0">
                <a:latin typeface="Baskerville Old Face" panose="02020602080505020303" pitchFamily="18" charset="0"/>
              </a:rPr>
              <a:t>314-934-5302</a:t>
            </a:r>
            <a:endParaRPr lang="en-US" altLang="en-US" sz="1600" dirty="0">
              <a:latin typeface="Baskerville Old Face" panose="02020602080505020303" pitchFamily="18" charset="0"/>
            </a:endParaRPr>
          </a:p>
          <a:p>
            <a:pPr>
              <a:buFont typeface="Wingdings 3" pitchFamily="18" charset="2"/>
              <a:buNone/>
            </a:pPr>
            <a:r>
              <a:rPr lang="en-US" altLang="en-US" sz="1600" dirty="0">
                <a:latin typeface="Baskerville Old Face" panose="02020602080505020303" pitchFamily="18" charset="0"/>
              </a:rPr>
              <a:t>Office Number: 314-345-4519</a:t>
            </a:r>
          </a:p>
          <a:p>
            <a:pPr>
              <a:buFont typeface="Wingdings 3" pitchFamily="18" charset="2"/>
              <a:buNone/>
            </a:pPr>
            <a:endParaRPr lang="en-US" altLang="en-US" sz="1600" b="1" dirty="0">
              <a:latin typeface="Baskerville Old Face" panose="02020602080505020303" pitchFamily="18" charset="0"/>
            </a:endParaRPr>
          </a:p>
          <a:p>
            <a:pPr>
              <a:buFont typeface="Wingdings 3" pitchFamily="18" charset="2"/>
              <a:buNone/>
            </a:pPr>
            <a:r>
              <a:rPr lang="en-US" altLang="en-US" sz="1600" b="1" dirty="0" smtClean="0">
                <a:latin typeface="Baskerville Old Face" panose="02020602080505020303" pitchFamily="18" charset="0"/>
              </a:rPr>
              <a:t>Tenecia </a:t>
            </a:r>
            <a:r>
              <a:rPr lang="en-US" altLang="en-US" sz="1600" b="1" dirty="0">
                <a:latin typeface="Baskerville Old Face" panose="02020602080505020303" pitchFamily="18" charset="0"/>
              </a:rPr>
              <a:t>Williams, Accountability Specialist  </a:t>
            </a:r>
          </a:p>
          <a:p>
            <a:pPr>
              <a:buFont typeface="Wingdings 3" pitchFamily="18" charset="2"/>
              <a:buNone/>
            </a:pPr>
            <a:r>
              <a:rPr lang="en-US" altLang="en-US" sz="1600" dirty="0">
                <a:latin typeface="Baskerville Old Face" panose="02020602080505020303" pitchFamily="18" charset="0"/>
                <a:hlinkClick r:id="rId4"/>
              </a:rPr>
              <a:t>Tenecia.williams@slps.org</a:t>
            </a:r>
            <a:endParaRPr lang="en-US" altLang="en-US" sz="1600" dirty="0">
              <a:latin typeface="Baskerville Old Face" panose="02020602080505020303" pitchFamily="18" charset="0"/>
            </a:endParaRPr>
          </a:p>
          <a:p>
            <a:pPr>
              <a:buFont typeface="Wingdings 3" pitchFamily="18" charset="2"/>
              <a:buNone/>
            </a:pPr>
            <a:r>
              <a:rPr lang="en-US" altLang="en-US" sz="1600" dirty="0">
                <a:latin typeface="Baskerville Old Face" panose="02020602080505020303" pitchFamily="18" charset="0"/>
              </a:rPr>
              <a:t>Office Number: 314-345-2308 </a:t>
            </a:r>
          </a:p>
          <a:p>
            <a:pPr>
              <a:buFont typeface="Wingdings 3" pitchFamily="18" charset="2"/>
              <a:buNone/>
            </a:pPr>
            <a:endParaRPr lang="en-US" altLang="en-US" sz="1600" b="1" dirty="0">
              <a:latin typeface="Baskerville Old Face" panose="02020602080505020303" pitchFamily="18" charset="0"/>
            </a:endParaRPr>
          </a:p>
          <a:p>
            <a:pPr>
              <a:buFont typeface="Wingdings 3" pitchFamily="18" charset="2"/>
              <a:buNone/>
            </a:pPr>
            <a:endParaRPr lang="en-US" altLang="en-US" sz="1600" b="1" dirty="0" smtClean="0">
              <a:latin typeface="Baskerville Old Face" panose="02020602080505020303" pitchFamily="18" charset="0"/>
            </a:endParaRPr>
          </a:p>
          <a:p>
            <a:pPr>
              <a:buFont typeface="Wingdings 3" pitchFamily="18" charset="2"/>
              <a:buNone/>
            </a:pPr>
            <a:r>
              <a:rPr lang="en-US" altLang="en-US" sz="1600" b="1" dirty="0" smtClean="0">
                <a:latin typeface="Baskerville Old Face" panose="02020602080505020303" pitchFamily="18" charset="0"/>
              </a:rPr>
              <a:t>Erika </a:t>
            </a:r>
            <a:r>
              <a:rPr lang="en-US" altLang="en-US" sz="1600" b="1" dirty="0">
                <a:latin typeface="Baskerville Old Face" panose="02020602080505020303" pitchFamily="18" charset="0"/>
              </a:rPr>
              <a:t>Hollinshed, Catering Services </a:t>
            </a:r>
            <a:r>
              <a:rPr lang="en-US" altLang="en-US" sz="1600" b="1" dirty="0" smtClean="0">
                <a:latin typeface="Baskerville Old Face" panose="02020602080505020303" pitchFamily="18" charset="0"/>
              </a:rPr>
              <a:t>Specialist   </a:t>
            </a:r>
            <a:endParaRPr lang="en-US" altLang="en-US" sz="1600" b="1" dirty="0">
              <a:latin typeface="Baskerville Old Face" panose="02020602080505020303" pitchFamily="18" charset="0"/>
            </a:endParaRPr>
          </a:p>
          <a:p>
            <a:pPr>
              <a:buFont typeface="Wingdings 3" pitchFamily="18" charset="2"/>
              <a:buNone/>
            </a:pPr>
            <a:r>
              <a:rPr lang="en-US" altLang="en-US" sz="1600" dirty="0">
                <a:latin typeface="Baskerville Old Face" panose="02020602080505020303" pitchFamily="18" charset="0"/>
                <a:hlinkClick r:id="rId5"/>
              </a:rPr>
              <a:t>Erika.Hollinshed@slps.org</a:t>
            </a:r>
            <a:endParaRPr lang="en-US" altLang="en-US" sz="1600" dirty="0">
              <a:latin typeface="Baskerville Old Face" panose="02020602080505020303" pitchFamily="18" charset="0"/>
            </a:endParaRPr>
          </a:p>
          <a:p>
            <a:pPr>
              <a:buFont typeface="Wingdings 3" pitchFamily="18" charset="2"/>
              <a:buNone/>
            </a:pPr>
            <a:r>
              <a:rPr lang="en-US" altLang="en-US" sz="1600" dirty="0">
                <a:latin typeface="Baskerville Old Face" panose="02020602080505020303" pitchFamily="18" charset="0"/>
              </a:rPr>
              <a:t>Number: 314-331-6115 </a:t>
            </a:r>
            <a:endParaRPr lang="en-US" altLang="en-US" sz="1600" dirty="0" smtClean="0">
              <a:latin typeface="Baskerville Old Face" panose="02020602080505020303" pitchFamily="18" charset="0"/>
            </a:endParaRPr>
          </a:p>
          <a:p>
            <a:pPr>
              <a:buFont typeface="Wingdings 3" pitchFamily="18" charset="2"/>
              <a:buNone/>
            </a:pPr>
            <a:endParaRPr lang="en-US" altLang="en-US" sz="1600" dirty="0" smtClean="0">
              <a:latin typeface="Baskerville Old Face" panose="02020602080505020303" pitchFamily="18" charset="0"/>
            </a:endParaRPr>
          </a:p>
          <a:p>
            <a:pPr>
              <a:buFont typeface="Wingdings 3" pitchFamily="18" charset="2"/>
              <a:buNone/>
            </a:pPr>
            <a:endParaRPr lang="en-US" altLang="en-US" sz="1600" dirty="0">
              <a:latin typeface="Baskerville Old Face" panose="02020602080505020303" pitchFamily="18" charset="0"/>
            </a:endParaRPr>
          </a:p>
          <a:p>
            <a:pPr>
              <a:buFont typeface="Wingdings 3" pitchFamily="18" charset="2"/>
              <a:buNone/>
            </a:pPr>
            <a:r>
              <a:rPr lang="en-US" altLang="en-US" sz="1600" b="1" dirty="0" smtClean="0">
                <a:latin typeface="Baskerville Old Face" panose="02020602080505020303" pitchFamily="18" charset="0"/>
              </a:rPr>
              <a:t>SLPS Office Number: 314-345-2308 </a:t>
            </a:r>
            <a:endParaRPr lang="en-US" altLang="en-US" sz="1600" b="1" dirty="0">
              <a:latin typeface="Baskerville Old Face" panose="02020602080505020303" pitchFamily="18" charset="0"/>
            </a:endParaRPr>
          </a:p>
        </p:txBody>
      </p:sp>
      <p:sp>
        <p:nvSpPr>
          <p:cNvPr id="6" name="Rectangle 5"/>
          <p:cNvSpPr/>
          <p:nvPr/>
        </p:nvSpPr>
        <p:spPr>
          <a:xfrm>
            <a:off x="4713401" y="983851"/>
            <a:ext cx="4369705" cy="5663089"/>
          </a:xfrm>
          <a:prstGeom prst="rect">
            <a:avLst/>
          </a:prstGeom>
        </p:spPr>
        <p:txBody>
          <a:bodyPr wrap="square">
            <a:spAutoFit/>
          </a:bodyPr>
          <a:lstStyle/>
          <a:p>
            <a:pPr algn="ctr"/>
            <a:endParaRPr lang="en-US" altLang="en-US" sz="1400" b="1" dirty="0">
              <a:latin typeface="+mn-lt"/>
            </a:endParaRPr>
          </a:p>
          <a:p>
            <a:pPr algn="ctr"/>
            <a:endParaRPr lang="en-US" altLang="en-US" sz="1400" b="1" dirty="0" smtClean="0">
              <a:latin typeface="+mn-lt"/>
            </a:endParaRPr>
          </a:p>
          <a:p>
            <a:pPr algn="ctr"/>
            <a:endParaRPr lang="en-US" altLang="en-US" sz="1400" b="1" dirty="0">
              <a:latin typeface="+mn-lt"/>
            </a:endParaRPr>
          </a:p>
          <a:p>
            <a:r>
              <a:rPr lang="en-US" altLang="en-US" sz="1600" b="1" dirty="0" smtClean="0">
                <a:latin typeface="Baskerville Old Face" panose="02020602080505020303" pitchFamily="18" charset="0"/>
              </a:rPr>
              <a:t>Southwest </a:t>
            </a:r>
            <a:r>
              <a:rPr lang="en-US" altLang="en-US" sz="1600" b="1" dirty="0">
                <a:latin typeface="Baskerville Old Face" panose="02020602080505020303" pitchFamily="18" charset="0"/>
              </a:rPr>
              <a:t>Foodservice </a:t>
            </a:r>
            <a:r>
              <a:rPr lang="en-US" altLang="en-US" sz="1600" b="1" dirty="0" smtClean="0">
                <a:latin typeface="Baskerville Old Face" panose="02020602080505020303" pitchFamily="18" charset="0"/>
              </a:rPr>
              <a:t>Excellence (SFE)</a:t>
            </a:r>
            <a:endParaRPr lang="en-US" altLang="en-US" sz="1600" b="1" dirty="0">
              <a:latin typeface="Baskerville Old Face" panose="02020602080505020303" pitchFamily="18" charset="0"/>
            </a:endParaRPr>
          </a:p>
          <a:p>
            <a:endParaRPr lang="en-US" altLang="en-US" sz="1600" b="1" dirty="0">
              <a:latin typeface="Baskerville Old Face" panose="02020602080505020303" pitchFamily="18" charset="0"/>
            </a:endParaRPr>
          </a:p>
          <a:p>
            <a:r>
              <a:rPr lang="en-US" altLang="en-US" sz="1600" b="1" dirty="0">
                <a:latin typeface="Baskerville Old Face" panose="02020602080505020303" pitchFamily="18" charset="0"/>
              </a:rPr>
              <a:t>Carolyn Penn, </a:t>
            </a:r>
            <a:r>
              <a:rPr lang="en-US" altLang="en-US" sz="1600" b="1" dirty="0" smtClean="0">
                <a:latin typeface="Baskerville Old Face" panose="02020602080505020303" pitchFamily="18" charset="0"/>
              </a:rPr>
              <a:t>General Manager </a:t>
            </a:r>
            <a:endParaRPr lang="en-US" altLang="en-US" sz="1600" b="1" dirty="0">
              <a:latin typeface="Baskerville Old Face" panose="02020602080505020303" pitchFamily="18" charset="0"/>
            </a:endParaRPr>
          </a:p>
          <a:p>
            <a:r>
              <a:rPr lang="en-US" altLang="en-US" sz="1600" dirty="0">
                <a:latin typeface="Baskerville Old Face" panose="02020602080505020303" pitchFamily="18" charset="0"/>
                <a:hlinkClick r:id="rId3"/>
              </a:rPr>
              <a:t>Carolyn.penn@sfellc.org</a:t>
            </a:r>
            <a:endParaRPr lang="en-US" altLang="en-US" sz="1600" dirty="0">
              <a:latin typeface="Baskerville Old Face" panose="02020602080505020303" pitchFamily="18" charset="0"/>
            </a:endParaRPr>
          </a:p>
          <a:p>
            <a:r>
              <a:rPr lang="en-US" altLang="en-US" sz="1600" dirty="0" smtClean="0">
                <a:latin typeface="Baskerville Old Face" panose="02020602080505020303" pitchFamily="18" charset="0"/>
              </a:rPr>
              <a:t>Cell </a:t>
            </a:r>
            <a:r>
              <a:rPr lang="en-US" altLang="en-US" sz="1600" dirty="0">
                <a:latin typeface="Baskerville Old Face" panose="02020602080505020303" pitchFamily="18" charset="0"/>
              </a:rPr>
              <a:t>Number: 314-637-4841</a:t>
            </a:r>
          </a:p>
          <a:p>
            <a:r>
              <a:rPr lang="en-US" altLang="en-US" sz="1600" dirty="0">
                <a:latin typeface="Baskerville Old Face" panose="02020602080505020303" pitchFamily="18" charset="0"/>
              </a:rPr>
              <a:t>Southwest Office Number: 314-381-4155 </a:t>
            </a:r>
          </a:p>
          <a:p>
            <a:endParaRPr lang="en-US" altLang="en-US" sz="1600" b="1" dirty="0">
              <a:latin typeface="Baskerville Old Face" panose="02020602080505020303" pitchFamily="18" charset="0"/>
            </a:endParaRPr>
          </a:p>
          <a:p>
            <a:endParaRPr lang="en-US" altLang="en-US" sz="1600" b="1" dirty="0" smtClean="0">
              <a:latin typeface="Baskerville Old Face" panose="02020602080505020303" pitchFamily="18" charset="0"/>
            </a:endParaRPr>
          </a:p>
          <a:p>
            <a:r>
              <a:rPr lang="en-US" altLang="en-US" sz="1600" b="1" dirty="0" smtClean="0">
                <a:latin typeface="Baskerville Old Face" panose="02020602080505020303" pitchFamily="18" charset="0"/>
              </a:rPr>
              <a:t>Jackie </a:t>
            </a:r>
            <a:r>
              <a:rPr lang="en-US" altLang="en-US" sz="1600" b="1" dirty="0">
                <a:latin typeface="Baskerville Old Face" panose="02020602080505020303" pitchFamily="18" charset="0"/>
              </a:rPr>
              <a:t>Martin-Baker, Asst. </a:t>
            </a:r>
            <a:r>
              <a:rPr lang="en-US" altLang="en-US" sz="1600" b="1" dirty="0" smtClean="0">
                <a:latin typeface="Baskerville Old Face" panose="02020602080505020303" pitchFamily="18" charset="0"/>
              </a:rPr>
              <a:t>General Manager </a:t>
            </a:r>
          </a:p>
          <a:p>
            <a:r>
              <a:rPr lang="en-US" altLang="en-US" sz="1600" dirty="0" smtClean="0">
                <a:latin typeface="Baskerville Old Face" panose="02020602080505020303" pitchFamily="18" charset="0"/>
                <a:hlinkClick r:id="rId6"/>
              </a:rPr>
              <a:t>Jackie.martin-baker@sfellc.org</a:t>
            </a:r>
            <a:endParaRPr lang="en-US" altLang="en-US" sz="1600" dirty="0" smtClean="0">
              <a:latin typeface="Baskerville Old Face" panose="02020602080505020303" pitchFamily="18" charset="0"/>
            </a:endParaRPr>
          </a:p>
          <a:p>
            <a:r>
              <a:rPr lang="en-US" altLang="en-US" sz="1600" dirty="0" smtClean="0">
                <a:latin typeface="Baskerville Old Face" panose="02020602080505020303" pitchFamily="18" charset="0"/>
              </a:rPr>
              <a:t>Office Number</a:t>
            </a:r>
            <a:r>
              <a:rPr lang="en-US" altLang="en-US" sz="1600" dirty="0">
                <a:latin typeface="Baskerville Old Face" panose="02020602080505020303" pitchFamily="18" charset="0"/>
              </a:rPr>
              <a:t>: 314-381-4155 </a:t>
            </a:r>
          </a:p>
          <a:p>
            <a:endParaRPr lang="en-US" altLang="en-US" sz="1600" dirty="0">
              <a:latin typeface="Baskerville Old Face" panose="02020602080505020303" pitchFamily="18" charset="0"/>
            </a:endParaRPr>
          </a:p>
          <a:p>
            <a:endParaRPr lang="en-US" altLang="en-US" sz="1600" b="1" dirty="0">
              <a:latin typeface="Baskerville Old Face" panose="02020602080505020303" pitchFamily="18" charset="0"/>
            </a:endParaRPr>
          </a:p>
          <a:p>
            <a:r>
              <a:rPr lang="en-US" altLang="en-US" sz="1600" b="1" dirty="0" smtClean="0">
                <a:latin typeface="Baskerville Old Face" panose="02020602080505020303" pitchFamily="18" charset="0"/>
              </a:rPr>
              <a:t>Faith Fude, Nutrition </a:t>
            </a:r>
            <a:r>
              <a:rPr lang="en-US" altLang="en-US" sz="1600" b="1" dirty="0">
                <a:latin typeface="Baskerville Old Face" panose="02020602080505020303" pitchFamily="18" charset="0"/>
              </a:rPr>
              <a:t>Coordinator </a:t>
            </a:r>
            <a:r>
              <a:rPr lang="en-US" altLang="en-US" sz="1600" b="1" dirty="0" smtClean="0">
                <a:latin typeface="Baskerville Old Face" panose="02020602080505020303" pitchFamily="18" charset="0"/>
              </a:rPr>
              <a:t>II</a:t>
            </a:r>
            <a:endParaRPr lang="en-US" altLang="en-US" sz="1600" b="1" dirty="0">
              <a:latin typeface="Baskerville Old Face" panose="02020602080505020303" pitchFamily="18" charset="0"/>
            </a:endParaRPr>
          </a:p>
          <a:p>
            <a:r>
              <a:rPr lang="en-US" altLang="en-US" sz="1600" dirty="0" smtClean="0">
                <a:latin typeface="Baskerville Old Face" panose="02020602080505020303" pitchFamily="18" charset="0"/>
                <a:hlinkClick r:id="rId7"/>
              </a:rPr>
              <a:t>Sarah.drayton@sfellc.org</a:t>
            </a:r>
            <a:endParaRPr lang="en-US" altLang="en-US" sz="1600" dirty="0">
              <a:latin typeface="Baskerville Old Face" panose="02020602080505020303" pitchFamily="18" charset="0"/>
            </a:endParaRPr>
          </a:p>
          <a:p>
            <a:r>
              <a:rPr lang="en-US" altLang="en-US" sz="1600" dirty="0" smtClean="0">
                <a:latin typeface="Baskerville Old Face" panose="02020602080505020303" pitchFamily="18" charset="0"/>
              </a:rPr>
              <a:t>Office Number</a:t>
            </a:r>
            <a:r>
              <a:rPr lang="en-US" altLang="en-US" sz="1600" dirty="0">
                <a:latin typeface="Baskerville Old Face" panose="02020602080505020303" pitchFamily="18" charset="0"/>
              </a:rPr>
              <a:t>: </a:t>
            </a:r>
            <a:r>
              <a:rPr lang="en-US" altLang="en-US" sz="1600" dirty="0" smtClean="0">
                <a:latin typeface="Baskerville Old Face" panose="02020602080505020303" pitchFamily="18" charset="0"/>
              </a:rPr>
              <a:t>314-381-4155</a:t>
            </a:r>
            <a:endParaRPr lang="en-US" altLang="en-US" sz="1600" dirty="0">
              <a:latin typeface="Baskerville Old Face" panose="02020602080505020303" pitchFamily="18" charset="0"/>
            </a:endParaRPr>
          </a:p>
          <a:p>
            <a:endParaRPr lang="en-US" altLang="en-US" sz="1600" dirty="0">
              <a:latin typeface="Baskerville Old Face" panose="02020602080505020303" pitchFamily="18" charset="0"/>
            </a:endParaRPr>
          </a:p>
          <a:p>
            <a:endParaRPr lang="en-US" altLang="en-US" sz="1600" dirty="0">
              <a:latin typeface="Baskerville Old Face" panose="02020602080505020303" pitchFamily="18" charset="0"/>
            </a:endParaRPr>
          </a:p>
          <a:p>
            <a:r>
              <a:rPr lang="en-US" altLang="en-US" sz="1600" b="1" dirty="0" smtClean="0">
                <a:latin typeface="Baskerville Old Face" panose="02020602080505020303" pitchFamily="18" charset="0"/>
              </a:rPr>
              <a:t>SFE Office </a:t>
            </a:r>
            <a:r>
              <a:rPr lang="en-US" altLang="en-US" sz="1600" b="1" dirty="0">
                <a:latin typeface="Baskerville Old Face" panose="02020602080505020303" pitchFamily="18" charset="0"/>
              </a:rPr>
              <a:t>Number: </a:t>
            </a:r>
            <a:r>
              <a:rPr lang="en-US" altLang="en-US" sz="1600" dirty="0">
                <a:latin typeface="Baskerville Old Face" panose="02020602080505020303" pitchFamily="18" charset="0"/>
              </a:rPr>
              <a:t>314-381-4155 </a:t>
            </a:r>
          </a:p>
          <a:p>
            <a:endParaRPr lang="en-US" altLang="en-US" sz="1600" dirty="0">
              <a:latin typeface="+mn-lt"/>
            </a:endParaRPr>
          </a:p>
        </p:txBody>
      </p:sp>
      <p:sp>
        <p:nvSpPr>
          <p:cNvPr id="8" name="Rectangle 7"/>
          <p:cNvSpPr/>
          <p:nvPr/>
        </p:nvSpPr>
        <p:spPr>
          <a:xfrm>
            <a:off x="254643" y="254644"/>
            <a:ext cx="6551271" cy="584775"/>
          </a:xfrm>
          <a:prstGeom prst="rect">
            <a:avLst/>
          </a:prstGeom>
        </p:spPr>
        <p:txBody>
          <a:bodyPr wrap="square">
            <a:spAutoFit/>
          </a:bodyPr>
          <a:lstStyle/>
          <a:p>
            <a:pPr algn="ctr"/>
            <a:r>
              <a:rPr lang="en-US" sz="3200" b="1" dirty="0">
                <a:solidFill>
                  <a:schemeClr val="accent4"/>
                </a:solidFill>
                <a:effectLst>
                  <a:outerShdw blurRad="38100" dist="38100" dir="2700000" algn="tl">
                    <a:srgbClr val="000000">
                      <a:alpha val="43137"/>
                    </a:srgbClr>
                  </a:outerShdw>
                </a:effectLst>
                <a:latin typeface="+mj-lt"/>
              </a:rPr>
              <a:t>Contact Information</a:t>
            </a:r>
          </a:p>
        </p:txBody>
      </p:sp>
      <p:pic>
        <p:nvPicPr>
          <p:cNvPr id="2" name="Picture 1"/>
          <p:cNvPicPr>
            <a:picLocks noChangeAspect="1"/>
          </p:cNvPicPr>
          <p:nvPr/>
        </p:nvPicPr>
        <p:blipFill>
          <a:blip r:embed="rId8"/>
          <a:stretch>
            <a:fillRect/>
          </a:stretch>
        </p:blipFill>
        <p:spPr>
          <a:xfrm>
            <a:off x="7528492" y="65160"/>
            <a:ext cx="1554615" cy="1548518"/>
          </a:xfrm>
          <a:prstGeom prst="rect">
            <a:avLst/>
          </a:prstGeom>
        </p:spPr>
      </p:pic>
    </p:spTree>
    <p:extLst>
      <p:ext uri="{BB962C8B-B14F-4D97-AF65-F5344CB8AC3E}">
        <p14:creationId xmlns:p14="http://schemas.microsoft.com/office/powerpoint/2010/main" val="2381569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548640"/>
            <a:ext cx="8977744" cy="6226233"/>
          </a:xfrm>
        </p:spPr>
        <p:txBody>
          <a:bodyPr>
            <a:noAutofit/>
          </a:bodyPr>
          <a:lstStyle/>
          <a:p>
            <a:pPr marL="109728" indent="0">
              <a:buSzPct val="100000"/>
              <a:buFont typeface="Wingdings 3"/>
              <a:buNone/>
              <a:defRPr/>
            </a:pPr>
            <a:endParaRPr lang="en-US" sz="1050" b="1" dirty="0" smtClean="0">
              <a:latin typeface="+mj-lt"/>
            </a:endParaRPr>
          </a:p>
          <a:p>
            <a:pPr marL="109728" indent="0">
              <a:buSzPct val="100000"/>
              <a:buFont typeface="Wingdings 3"/>
              <a:buNone/>
              <a:defRPr/>
            </a:pPr>
            <a:endParaRPr lang="en-US" sz="1200" b="1" dirty="0" smtClean="0">
              <a:latin typeface="Baskerville Old Face" panose="02020602080505020303" pitchFamily="18" charset="0"/>
            </a:endParaRPr>
          </a:p>
          <a:p>
            <a:pPr marL="109728" indent="0">
              <a:buSzPct val="100000"/>
              <a:buFont typeface="Wingdings 3"/>
              <a:buNone/>
              <a:defRPr/>
            </a:pPr>
            <a:r>
              <a:rPr lang="en-US" sz="1350" b="1" dirty="0" smtClean="0">
                <a:latin typeface="Baskerville Old Face" panose="02020602080505020303" pitchFamily="18" charset="0"/>
              </a:rPr>
              <a:t>St. Louis Public Schools Food and Nutrition Services Department </a:t>
            </a:r>
          </a:p>
          <a:p>
            <a:pPr marL="17462" indent="0">
              <a:buSzPct val="100000"/>
              <a:buNone/>
            </a:pPr>
            <a:endParaRPr lang="en-US" sz="1350" b="1" dirty="0" smtClean="0">
              <a:effectLst/>
              <a:latin typeface="Baskerville Old Face" panose="02020602080505020303" pitchFamily="18" charset="0"/>
            </a:endParaRPr>
          </a:p>
          <a:p>
            <a:pPr marL="17462" indent="0">
              <a:buSzPct val="100000"/>
              <a:buNone/>
            </a:pPr>
            <a:r>
              <a:rPr lang="en-US" sz="1350" b="1" dirty="0" smtClean="0">
                <a:effectLst/>
                <a:latin typeface="Baskerville Old Face" panose="02020602080505020303" pitchFamily="18" charset="0"/>
              </a:rPr>
              <a:t>Althea Albert-Santiago, </a:t>
            </a:r>
            <a:r>
              <a:rPr lang="en-US" sz="1350" b="1" dirty="0">
                <a:effectLst/>
                <a:latin typeface="Baskerville Old Face" panose="02020602080505020303" pitchFamily="18" charset="0"/>
              </a:rPr>
              <a:t>MPH</a:t>
            </a:r>
            <a:endParaRPr lang="en-US" sz="1350" dirty="0">
              <a:effectLst/>
              <a:latin typeface="Baskerville Old Face" panose="02020602080505020303" pitchFamily="18" charset="0"/>
            </a:endParaRPr>
          </a:p>
          <a:p>
            <a:pPr>
              <a:buFont typeface="Wingdings" panose="05000000000000000000" pitchFamily="2" charset="2"/>
              <a:buChar char="Ø"/>
            </a:pPr>
            <a:r>
              <a:rPr lang="en-US" sz="1350" dirty="0">
                <a:effectLst/>
                <a:latin typeface="Baskerville Old Face" panose="02020602080505020303" pitchFamily="18" charset="0"/>
              </a:rPr>
              <a:t>Director of Food and Nutrition Services </a:t>
            </a:r>
            <a:r>
              <a:rPr lang="en-US" sz="1350" dirty="0" smtClean="0">
                <a:effectLst/>
                <a:latin typeface="Baskerville Old Face" panose="02020602080505020303" pitchFamily="18" charset="0"/>
              </a:rPr>
              <a:t>Department</a:t>
            </a:r>
          </a:p>
          <a:p>
            <a:pPr marL="17462" indent="0">
              <a:buNone/>
            </a:pPr>
            <a:r>
              <a:rPr lang="en-US" sz="1350" dirty="0" smtClean="0">
                <a:effectLst/>
                <a:latin typeface="Baskerville Old Face" panose="02020602080505020303" pitchFamily="18" charset="0"/>
              </a:rPr>
              <a:t> </a:t>
            </a:r>
          </a:p>
          <a:p>
            <a:pPr marL="17462" indent="0">
              <a:buNone/>
            </a:pPr>
            <a:r>
              <a:rPr lang="en-US" sz="1350" b="1" dirty="0" smtClean="0">
                <a:effectLst/>
                <a:latin typeface="Baskerville Old Face" panose="02020602080505020303" pitchFamily="18" charset="0"/>
              </a:rPr>
              <a:t>Tenecia Williams</a:t>
            </a:r>
          </a:p>
          <a:p>
            <a:pPr>
              <a:buSzPct val="100000"/>
              <a:buFont typeface="Wingdings" panose="05000000000000000000" pitchFamily="2" charset="2"/>
              <a:buChar char="Ø"/>
            </a:pPr>
            <a:r>
              <a:rPr lang="en-US" sz="1350" dirty="0" smtClean="0">
                <a:effectLst/>
                <a:latin typeface="Baskerville Old Face" panose="02020602080505020303" pitchFamily="18" charset="0"/>
              </a:rPr>
              <a:t>Accountability Specialist</a:t>
            </a:r>
          </a:p>
          <a:p>
            <a:pPr marL="17462" indent="0">
              <a:buSzPct val="100000"/>
              <a:buNone/>
            </a:pPr>
            <a:r>
              <a:rPr lang="en-US" sz="1350" dirty="0" smtClean="0">
                <a:effectLst/>
                <a:latin typeface="Baskerville Old Face" panose="02020602080505020303" pitchFamily="18" charset="0"/>
              </a:rPr>
              <a:t> </a:t>
            </a:r>
          </a:p>
          <a:p>
            <a:pPr marL="17462" indent="0">
              <a:buSzPct val="100000"/>
              <a:buNone/>
            </a:pPr>
            <a:r>
              <a:rPr lang="en-US" sz="1350" b="1" dirty="0" smtClean="0">
                <a:effectLst/>
                <a:latin typeface="Baskerville Old Face" panose="02020602080505020303" pitchFamily="18" charset="0"/>
              </a:rPr>
              <a:t>Erika </a:t>
            </a:r>
            <a:r>
              <a:rPr lang="en-US" sz="1350" b="1" dirty="0">
                <a:effectLst/>
                <a:latin typeface="Baskerville Old Face" panose="02020602080505020303" pitchFamily="18" charset="0"/>
              </a:rPr>
              <a:t>Hollinshed</a:t>
            </a:r>
            <a:endParaRPr lang="en-US" sz="1350" dirty="0">
              <a:effectLst/>
              <a:latin typeface="Baskerville Old Face" panose="02020602080505020303" pitchFamily="18" charset="0"/>
            </a:endParaRPr>
          </a:p>
          <a:p>
            <a:pPr>
              <a:buFont typeface="Wingdings" panose="05000000000000000000" pitchFamily="2" charset="2"/>
              <a:buChar char="Ø"/>
            </a:pPr>
            <a:r>
              <a:rPr lang="en-US" sz="1350" dirty="0">
                <a:effectLst/>
                <a:latin typeface="Baskerville Old Face" panose="02020602080505020303" pitchFamily="18" charset="0"/>
              </a:rPr>
              <a:t>Catering </a:t>
            </a:r>
            <a:r>
              <a:rPr lang="en-US" sz="1350" dirty="0" smtClean="0">
                <a:effectLst/>
                <a:latin typeface="Baskerville Old Face" panose="02020602080505020303" pitchFamily="18" charset="0"/>
              </a:rPr>
              <a:t>Specialist</a:t>
            </a:r>
          </a:p>
          <a:p>
            <a:pPr marL="17462" indent="0">
              <a:buNone/>
            </a:pPr>
            <a:endParaRPr lang="en-US" sz="1350" dirty="0" smtClean="0">
              <a:effectLst/>
              <a:latin typeface="Baskerville Old Face" panose="02020602080505020303" pitchFamily="18" charset="0"/>
            </a:endParaRPr>
          </a:p>
          <a:p>
            <a:pPr marL="109728" indent="0">
              <a:buSzPct val="100000"/>
              <a:buFont typeface="Wingdings 3"/>
              <a:buNone/>
              <a:defRPr/>
            </a:pPr>
            <a:endParaRPr lang="en-US" sz="1350" b="1" dirty="0" smtClean="0">
              <a:latin typeface="Baskerville Old Face" panose="02020602080505020303" pitchFamily="18" charset="0"/>
            </a:endParaRPr>
          </a:p>
          <a:p>
            <a:pPr marL="109728" indent="0">
              <a:buSzPct val="100000"/>
              <a:buFont typeface="Wingdings 3"/>
              <a:buNone/>
              <a:defRPr/>
            </a:pPr>
            <a:r>
              <a:rPr lang="en-US" sz="1350" b="1" dirty="0" smtClean="0">
                <a:latin typeface="Baskerville Old Face" panose="02020602080505020303" pitchFamily="18" charset="0"/>
              </a:rPr>
              <a:t>Southwest Foodservice Excellence </a:t>
            </a:r>
          </a:p>
          <a:p>
            <a:pPr marL="109728" indent="0">
              <a:buSzPct val="100000"/>
              <a:buNone/>
              <a:defRPr/>
            </a:pPr>
            <a:r>
              <a:rPr lang="en-US" sz="1350" b="1" dirty="0" smtClean="0">
                <a:effectLst/>
                <a:latin typeface="Baskerville Old Face" panose="02020602080505020303" pitchFamily="18" charset="0"/>
              </a:rPr>
              <a:t>  Carolyn </a:t>
            </a:r>
            <a:r>
              <a:rPr lang="en-US" sz="1350" b="1" dirty="0">
                <a:effectLst/>
                <a:latin typeface="Baskerville Old Face" panose="02020602080505020303" pitchFamily="18" charset="0"/>
              </a:rPr>
              <a:t>Penn </a:t>
            </a:r>
            <a:endParaRPr lang="en-US" sz="1350" b="1" dirty="0" smtClean="0">
              <a:effectLst/>
              <a:latin typeface="Baskerville Old Face" panose="02020602080505020303" pitchFamily="18" charset="0"/>
            </a:endParaRPr>
          </a:p>
          <a:p>
            <a:pPr marL="395478" indent="-285750">
              <a:buSzPct val="100000"/>
              <a:buFont typeface="Wingdings" panose="05000000000000000000" pitchFamily="2" charset="2"/>
              <a:buChar char="Ø"/>
              <a:defRPr/>
            </a:pPr>
            <a:r>
              <a:rPr lang="en-US" sz="1350" dirty="0" smtClean="0">
                <a:effectLst/>
                <a:latin typeface="Baskerville Old Face" panose="02020602080505020303" pitchFamily="18" charset="0"/>
              </a:rPr>
              <a:t>General Manager</a:t>
            </a:r>
          </a:p>
          <a:p>
            <a:pPr marL="109728" indent="0">
              <a:buSzPct val="100000"/>
              <a:buNone/>
              <a:defRPr/>
            </a:pPr>
            <a:endParaRPr lang="en-US" sz="1350" b="1" dirty="0">
              <a:effectLst/>
              <a:latin typeface="Baskerville Old Face" panose="02020602080505020303" pitchFamily="18" charset="0"/>
            </a:endParaRPr>
          </a:p>
          <a:p>
            <a:pPr marL="109728" indent="0">
              <a:buSzPct val="100000"/>
              <a:buNone/>
              <a:defRPr/>
            </a:pPr>
            <a:r>
              <a:rPr lang="en-US" sz="1350" b="1" dirty="0" smtClean="0">
                <a:effectLst/>
                <a:latin typeface="Baskerville Old Face" panose="02020602080505020303" pitchFamily="18" charset="0"/>
              </a:rPr>
              <a:t>Jackie Martin-Baker</a:t>
            </a:r>
          </a:p>
          <a:p>
            <a:pPr marL="395478" indent="-285750">
              <a:buSzPct val="100000"/>
              <a:buFont typeface="Wingdings" panose="05000000000000000000" pitchFamily="2" charset="2"/>
              <a:buChar char="Ø"/>
              <a:defRPr/>
            </a:pPr>
            <a:r>
              <a:rPr lang="en-US" sz="1350" dirty="0" smtClean="0">
                <a:effectLst/>
                <a:latin typeface="Baskerville Old Face" panose="02020602080505020303" pitchFamily="18" charset="0"/>
              </a:rPr>
              <a:t>Assistant </a:t>
            </a:r>
            <a:r>
              <a:rPr lang="en-US" sz="1350" dirty="0">
                <a:effectLst/>
                <a:latin typeface="Baskerville Old Face" panose="02020602080505020303" pitchFamily="18" charset="0"/>
              </a:rPr>
              <a:t>General </a:t>
            </a:r>
            <a:r>
              <a:rPr lang="en-US" sz="1350" dirty="0" smtClean="0">
                <a:effectLst/>
                <a:latin typeface="Baskerville Old Face" panose="02020602080505020303" pitchFamily="18" charset="0"/>
              </a:rPr>
              <a:t>Manager</a:t>
            </a:r>
          </a:p>
          <a:p>
            <a:pPr marL="109728" indent="0">
              <a:buSzPct val="100000"/>
              <a:buNone/>
              <a:defRPr/>
            </a:pPr>
            <a:endParaRPr lang="en-US" sz="1350" dirty="0" smtClean="0">
              <a:effectLst/>
              <a:latin typeface="Baskerville Old Face" panose="02020602080505020303" pitchFamily="18" charset="0"/>
            </a:endParaRPr>
          </a:p>
          <a:p>
            <a:pPr marL="109728" indent="0">
              <a:buSzPct val="100000"/>
              <a:buNone/>
              <a:defRPr/>
            </a:pPr>
            <a:r>
              <a:rPr lang="en-US" sz="1350" b="1" dirty="0" smtClean="0">
                <a:effectLst/>
                <a:latin typeface="Baskerville Old Face" panose="02020602080505020303" pitchFamily="18" charset="0"/>
              </a:rPr>
              <a:t>Faith Fude MA, RD</a:t>
            </a:r>
            <a:endParaRPr lang="en-US" sz="1350" dirty="0" smtClean="0">
              <a:effectLst/>
              <a:latin typeface="Baskerville Old Face" panose="02020602080505020303" pitchFamily="18" charset="0"/>
            </a:endParaRPr>
          </a:p>
          <a:p>
            <a:pPr marL="395478" indent="-285750">
              <a:buSzPct val="100000"/>
              <a:buFont typeface="Wingdings" panose="05000000000000000000" pitchFamily="2" charset="2"/>
              <a:buChar char="Ø"/>
              <a:defRPr/>
            </a:pPr>
            <a:r>
              <a:rPr lang="en-US" sz="1350" dirty="0" smtClean="0">
                <a:effectLst/>
                <a:latin typeface="Baskerville Old Face" panose="02020602080505020303" pitchFamily="18" charset="0"/>
              </a:rPr>
              <a:t>Nutrition </a:t>
            </a:r>
            <a:r>
              <a:rPr lang="en-US" sz="1350" dirty="0">
                <a:effectLst/>
                <a:latin typeface="Baskerville Old Face" panose="02020602080505020303" pitchFamily="18" charset="0"/>
              </a:rPr>
              <a:t>Coordinator </a:t>
            </a:r>
            <a:r>
              <a:rPr lang="en-US" sz="1350" dirty="0" smtClean="0">
                <a:effectLst/>
                <a:latin typeface="Baskerville Old Face" panose="02020602080505020303" pitchFamily="18" charset="0"/>
              </a:rPr>
              <a:t>II</a:t>
            </a:r>
          </a:p>
          <a:p>
            <a:pPr marL="109728" indent="0">
              <a:buSzPct val="100000"/>
              <a:buNone/>
              <a:defRPr/>
            </a:pPr>
            <a:endParaRPr lang="en-US" sz="1350" dirty="0" smtClean="0">
              <a:effectLst/>
              <a:latin typeface="Baskerville Old Face" panose="02020602080505020303" pitchFamily="18" charset="0"/>
            </a:endParaRPr>
          </a:p>
          <a:p>
            <a:pPr marL="109728" indent="0">
              <a:buSzPct val="100000"/>
              <a:buNone/>
              <a:defRPr/>
            </a:pPr>
            <a:r>
              <a:rPr lang="en-US" sz="1350" b="1" dirty="0" smtClean="0">
                <a:effectLst/>
                <a:latin typeface="Baskerville Old Face" panose="02020602080505020303" pitchFamily="18" charset="0"/>
              </a:rPr>
              <a:t>  </a:t>
            </a:r>
            <a:endParaRPr lang="en-US" sz="1100" dirty="0">
              <a:effectLst/>
              <a:latin typeface="+mn-lt"/>
            </a:endParaRPr>
          </a:p>
        </p:txBody>
      </p:sp>
      <p:sp>
        <p:nvSpPr>
          <p:cNvPr id="3" name="Title 2"/>
          <p:cNvSpPr>
            <a:spLocks noGrp="1"/>
          </p:cNvSpPr>
          <p:nvPr>
            <p:ph type="title"/>
          </p:nvPr>
        </p:nvSpPr>
        <p:spPr>
          <a:xfrm>
            <a:off x="937878" y="58189"/>
            <a:ext cx="6096000" cy="490451"/>
          </a:xfrm>
        </p:spPr>
        <p:txBody>
          <a:bodyPr/>
          <a:lstStyle/>
          <a:p>
            <a:r>
              <a:rPr lang="en-US" sz="3200" dirty="0">
                <a:solidFill>
                  <a:schemeClr val="accent2">
                    <a:lumMod val="75000"/>
                  </a:schemeClr>
                </a:solidFill>
                <a:latin typeface="+mj-lt"/>
              </a:rPr>
              <a:t>Management Team</a:t>
            </a:r>
          </a:p>
        </p:txBody>
      </p:sp>
      <p:sp>
        <p:nvSpPr>
          <p:cNvPr id="4" name="Date Placeholder 3"/>
          <p:cNvSpPr>
            <a:spLocks noGrp="1"/>
          </p:cNvSpPr>
          <p:nvPr>
            <p:ph type="dt" sz="half" idx="10"/>
          </p:nvPr>
        </p:nvSpPr>
        <p:spPr/>
        <p:txBody>
          <a:bodyPr/>
          <a:lstStyle/>
          <a:p>
            <a:pPr>
              <a:defRPr/>
            </a:pPr>
            <a:r>
              <a:rPr lang="en-US" dirty="0" smtClean="0"/>
              <a:t>August 2022</a:t>
            </a:r>
            <a:endParaRPr lang="en-US" dirty="0"/>
          </a:p>
        </p:txBody>
      </p:sp>
      <p:pic>
        <p:nvPicPr>
          <p:cNvPr id="5" name="Picture 4"/>
          <p:cNvPicPr>
            <a:picLocks noChangeAspect="1"/>
          </p:cNvPicPr>
          <p:nvPr/>
        </p:nvPicPr>
        <p:blipFill>
          <a:blip r:embed="rId2"/>
          <a:stretch>
            <a:fillRect/>
          </a:stretch>
        </p:blipFill>
        <p:spPr>
          <a:xfrm>
            <a:off x="7455341" y="69483"/>
            <a:ext cx="1548518" cy="1548518"/>
          </a:xfrm>
          <a:prstGeom prst="rect">
            <a:avLst/>
          </a:prstGeom>
        </p:spPr>
      </p:pic>
    </p:spTree>
    <p:extLst>
      <p:ext uri="{BB962C8B-B14F-4D97-AF65-F5344CB8AC3E}">
        <p14:creationId xmlns:p14="http://schemas.microsoft.com/office/powerpoint/2010/main" val="176312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95976" y="536984"/>
            <a:ext cx="6577264"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7" name="Date Placeholder 3"/>
          <p:cNvSpPr>
            <a:spLocks noGrp="1"/>
          </p:cNvSpPr>
          <p:nvPr>
            <p:ph type="dt" sz="quarter" idx="10"/>
          </p:nvPr>
        </p:nvSpPr>
        <p:spPr bwMode="auto">
          <a:xfrm>
            <a:off x="61722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t>August 2022</a:t>
            </a:r>
            <a:endParaRPr lang="en-US" dirty="0"/>
          </a:p>
        </p:txBody>
      </p:sp>
      <p:sp>
        <p:nvSpPr>
          <p:cNvPr id="8" name="Slide Number Placeholder 4"/>
          <p:cNvSpPr>
            <a:spLocks noGrp="1"/>
          </p:cNvSpPr>
          <p:nvPr>
            <p:ph type="sldNum" sz="quarter" idx="12"/>
          </p:nvPr>
        </p:nvSpPr>
        <p:spPr bwMode="auto">
          <a:xfrm>
            <a:off x="8205848" y="6337300"/>
            <a:ext cx="691697"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pPr algn="r" fontAlgn="base">
                <a:spcBef>
                  <a:spcPct val="0"/>
                </a:spcBef>
                <a:spcAft>
                  <a:spcPct val="0"/>
                </a:spcAft>
                <a:defRPr/>
              </a:pPr>
              <a:t>3</a:t>
            </a:fld>
            <a:endParaRPr lang="en-US" dirty="0"/>
          </a:p>
        </p:txBody>
      </p:sp>
      <p:sp>
        <p:nvSpPr>
          <p:cNvPr id="9" name="Footer Placeholder 5"/>
          <p:cNvSpPr txBox="1">
            <a:spLocks/>
          </p:cNvSpPr>
          <p:nvPr/>
        </p:nvSpPr>
        <p:spPr bwMode="auto">
          <a:xfrm>
            <a:off x="822325" y="5842000"/>
            <a:ext cx="2133600" cy="304800"/>
          </a:xfrm>
          <a:prstGeom prst="rect">
            <a:avLst/>
          </a:prstGeom>
          <a:ln>
            <a:miter lim="800000"/>
            <a:headEnd/>
            <a:tailEnd/>
          </a:ln>
        </p:spPr>
        <p:txBody>
          <a:bodyPr vert="horz" wrap="square" lIns="91440" tIns="45720" rIns="91440" bIns="45720" numCol="1" rtlCol="0" anchor="b" anchorCtr="0" compatLnSpc="1">
            <a:prstTxWarp prst="textNoShape">
              <a:avLst/>
            </a:prstTxWarp>
          </a:bodyPr>
          <a:lstStyle>
            <a:defPPr>
              <a:defRPr lang="en-US"/>
            </a:defPPr>
            <a:lvl1pPr algn="l" rtl="0" fontAlgn="auto">
              <a:spcBef>
                <a:spcPts val="0"/>
              </a:spcBef>
              <a:spcAft>
                <a:spcPts val="0"/>
              </a:spcAft>
              <a:defRPr sz="1600" b="0" i="0" kern="1200">
                <a:solidFill>
                  <a:schemeClr val="tx1">
                    <a:alpha val="60000"/>
                  </a:schemeClr>
                </a:solidFill>
                <a:effectLst/>
                <a:latin typeface="Calibri"/>
                <a:ea typeface="+mn-ea"/>
                <a:cs typeface="Calibri"/>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a:lstStyle>
          <a:p>
            <a:pPr fontAlgn="base">
              <a:spcBef>
                <a:spcPct val="0"/>
              </a:spcBef>
              <a:spcAft>
                <a:spcPct val="0"/>
              </a:spcAft>
              <a:defRPr/>
            </a:pPr>
            <a:endParaRPr lang="en-US" dirty="0"/>
          </a:p>
        </p:txBody>
      </p:sp>
      <p:sp>
        <p:nvSpPr>
          <p:cNvPr id="10" name="Title 2"/>
          <p:cNvSpPr>
            <a:spLocks noGrp="1"/>
          </p:cNvSpPr>
          <p:nvPr>
            <p:ph type="title"/>
          </p:nvPr>
        </p:nvSpPr>
        <p:spPr>
          <a:xfrm>
            <a:off x="295976" y="208344"/>
            <a:ext cx="7354889" cy="1203766"/>
          </a:xfrm>
        </p:spPr>
        <p:txBody>
          <a:bodyPr/>
          <a:lstStyle/>
          <a:p>
            <a:r>
              <a:rPr lang="en-US" sz="4000" dirty="0">
                <a:solidFill>
                  <a:srgbClr val="1A2D70"/>
                </a:solidFill>
                <a:effectLst/>
              </a:rPr>
              <a:t/>
            </a:r>
            <a:br>
              <a:rPr lang="en-US" sz="4000" dirty="0">
                <a:solidFill>
                  <a:srgbClr val="1A2D70"/>
                </a:solidFill>
                <a:effectLst/>
              </a:rPr>
            </a:br>
            <a:endParaRPr lang="en-US" sz="4000" dirty="0">
              <a:solidFill>
                <a:srgbClr val="1A2D70"/>
              </a:solidFill>
              <a:effectLst/>
            </a:endParaRPr>
          </a:p>
        </p:txBody>
      </p:sp>
      <p:sp>
        <p:nvSpPr>
          <p:cNvPr id="3" name="TextBox 2"/>
          <p:cNvSpPr txBox="1"/>
          <p:nvPr/>
        </p:nvSpPr>
        <p:spPr>
          <a:xfrm>
            <a:off x="5324354" y="1782501"/>
            <a:ext cx="184731" cy="369332"/>
          </a:xfrm>
          <a:prstGeom prst="rect">
            <a:avLst/>
          </a:prstGeom>
          <a:noFill/>
        </p:spPr>
        <p:txBody>
          <a:bodyPr wrap="none" rtlCol="0">
            <a:spAutoFit/>
          </a:bodyPr>
          <a:lstStyle/>
          <a:p>
            <a:endParaRPr lang="en-US" dirty="0"/>
          </a:p>
        </p:txBody>
      </p:sp>
      <p:sp>
        <p:nvSpPr>
          <p:cNvPr id="11" name="Title 2"/>
          <p:cNvSpPr txBox="1">
            <a:spLocks/>
          </p:cNvSpPr>
          <p:nvPr/>
        </p:nvSpPr>
        <p:spPr>
          <a:xfrm>
            <a:off x="166256" y="92597"/>
            <a:ext cx="8850422" cy="807457"/>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accent2">
                    <a:lumMod val="75000"/>
                  </a:schemeClr>
                </a:solidFill>
                <a:effectLst/>
                <a:latin typeface="+mj-lt"/>
              </a:rPr>
              <a:t>National School Breakfast &amp; Lunch Program</a:t>
            </a:r>
            <a:endParaRPr lang="en-US" sz="2800" dirty="0">
              <a:solidFill>
                <a:schemeClr val="accent2">
                  <a:lumMod val="75000"/>
                </a:schemeClr>
              </a:solidFill>
              <a:effectLst/>
              <a:latin typeface="+mj-lt"/>
            </a:endParaRPr>
          </a:p>
        </p:txBody>
      </p:sp>
      <p:sp>
        <p:nvSpPr>
          <p:cNvPr id="4" name="Rectangle 3"/>
          <p:cNvSpPr/>
          <p:nvPr/>
        </p:nvSpPr>
        <p:spPr>
          <a:xfrm>
            <a:off x="71021" y="1263125"/>
            <a:ext cx="8945656" cy="4062651"/>
          </a:xfrm>
          <a:prstGeom prst="rect">
            <a:avLst/>
          </a:prstGeom>
        </p:spPr>
        <p:txBody>
          <a:bodyPr wrap="square">
            <a:spAutoFit/>
          </a:bodyPr>
          <a:lstStyle/>
          <a:p>
            <a:pPr marL="109537" indent="0">
              <a:buFont typeface="Wingdings 3" pitchFamily="18" charset="2"/>
              <a:buNone/>
              <a:defRPr/>
            </a:pPr>
            <a:endParaRPr lang="en-US" altLang="en-US" sz="1600" b="1" u="sng" dirty="0" smtClean="0">
              <a:latin typeface="Times New Roman" panose="02020603050405020304" pitchFamily="18" charset="0"/>
              <a:cs typeface="Times New Roman" panose="02020603050405020304" pitchFamily="18" charset="0"/>
            </a:endParaRPr>
          </a:p>
          <a:p>
            <a:r>
              <a:rPr lang="en-US" sz="1400" dirty="0" smtClean="0">
                <a:latin typeface="Baskerville Old Face" panose="02020602080505020303" pitchFamily="18" charset="0"/>
              </a:rPr>
              <a:t>Saint </a:t>
            </a:r>
            <a:r>
              <a:rPr lang="en-US" sz="1400" dirty="0">
                <a:latin typeface="Baskerville Old Face" panose="02020602080505020303" pitchFamily="18" charset="0"/>
              </a:rPr>
              <a:t>Louis Public Schools operates the Community Eligibility Provision Program, which allows all SLPS school students to eat a free breakfast, </a:t>
            </a:r>
            <a:r>
              <a:rPr lang="en-US" sz="1400" dirty="0" smtClean="0">
                <a:latin typeface="Baskerville Old Face" panose="02020602080505020303" pitchFamily="18" charset="0"/>
              </a:rPr>
              <a:t>lunch, dinner, and </a:t>
            </a:r>
            <a:r>
              <a:rPr lang="en-US" sz="1400" dirty="0">
                <a:latin typeface="Baskerville Old Face" panose="02020602080505020303" pitchFamily="18" charset="0"/>
              </a:rPr>
              <a:t>snack without having to fill out a Family Application for Meal Benefits. </a:t>
            </a:r>
            <a:endParaRPr lang="en-US" sz="1400" dirty="0" smtClean="0">
              <a:latin typeface="Baskerville Old Face" panose="02020602080505020303" pitchFamily="18" charset="0"/>
            </a:endParaRPr>
          </a:p>
          <a:p>
            <a:pPr lvl="0"/>
            <a:endParaRPr lang="en-US" sz="1400" dirty="0" smtClean="0">
              <a:latin typeface="Baskerville Old Face" panose="02020602080505020303" pitchFamily="18" charset="0"/>
            </a:endParaRPr>
          </a:p>
          <a:p>
            <a:pPr lvl="0"/>
            <a:r>
              <a:rPr lang="en-US" sz="1400" b="1" dirty="0" smtClean="0">
                <a:latin typeface="Baskerville Old Face" panose="02020602080505020303" pitchFamily="18" charset="0"/>
              </a:rPr>
              <a:t>School Breakfast Program (SBP)</a:t>
            </a:r>
            <a:endParaRPr lang="en-US" sz="1400" b="1" dirty="0">
              <a:latin typeface="Baskerville Old Face" panose="02020602080505020303" pitchFamily="18" charset="0"/>
            </a:endParaRPr>
          </a:p>
          <a:p>
            <a:pPr marL="742950" lvl="1" indent="-285750">
              <a:buFont typeface="Wingdings" panose="05000000000000000000" pitchFamily="2" charset="2"/>
              <a:buChar char="Ø"/>
            </a:pPr>
            <a:r>
              <a:rPr lang="en-US" sz="1400" dirty="0">
                <a:latin typeface="Baskerville Old Face" panose="02020602080505020303" pitchFamily="18" charset="0"/>
              </a:rPr>
              <a:t>Breakfast served in the cafeteria</a:t>
            </a:r>
          </a:p>
          <a:p>
            <a:pPr marL="742950" lvl="1" indent="-285750">
              <a:buFont typeface="Wingdings" panose="05000000000000000000" pitchFamily="2" charset="2"/>
              <a:buChar char="Ø"/>
            </a:pPr>
            <a:r>
              <a:rPr lang="en-US" sz="1400" dirty="0">
                <a:latin typeface="Baskerville Old Face" panose="02020602080505020303" pitchFamily="18" charset="0"/>
              </a:rPr>
              <a:t>Breakfast in the Classroom</a:t>
            </a:r>
          </a:p>
          <a:p>
            <a:pPr marL="742950" lvl="1" indent="-285750">
              <a:buFont typeface="Wingdings" panose="05000000000000000000" pitchFamily="2" charset="2"/>
              <a:buChar char="Ø"/>
            </a:pPr>
            <a:r>
              <a:rPr lang="en-US" sz="1400" dirty="0">
                <a:latin typeface="Baskerville Old Face" panose="02020602080505020303" pitchFamily="18" charset="0"/>
              </a:rPr>
              <a:t>Grab ‘N Go Carts</a:t>
            </a:r>
          </a:p>
          <a:p>
            <a:pPr marL="742950" lvl="1" indent="-285750">
              <a:buFont typeface="Wingdings" panose="05000000000000000000" pitchFamily="2" charset="2"/>
              <a:buChar char="Ø"/>
            </a:pPr>
            <a:r>
              <a:rPr lang="en-US" sz="1400" dirty="0">
                <a:latin typeface="Baskerville Old Face" panose="02020602080505020303" pitchFamily="18" charset="0"/>
              </a:rPr>
              <a:t>Second Chance </a:t>
            </a:r>
            <a:r>
              <a:rPr lang="en-US" sz="1400" dirty="0" smtClean="0">
                <a:latin typeface="Baskerville Old Face" panose="02020602080505020303" pitchFamily="18" charset="0"/>
              </a:rPr>
              <a:t>Breakfast</a:t>
            </a:r>
          </a:p>
          <a:p>
            <a:pPr marL="742950" lvl="1" indent="-285750">
              <a:buFont typeface="Wingdings" panose="05000000000000000000" pitchFamily="2" charset="2"/>
              <a:buChar char="Ø"/>
            </a:pPr>
            <a:endParaRPr lang="en-US" sz="1400" dirty="0">
              <a:latin typeface="Baskerville Old Face" panose="02020602080505020303" pitchFamily="18" charset="0"/>
            </a:endParaRPr>
          </a:p>
          <a:p>
            <a:pPr lvl="0"/>
            <a:r>
              <a:rPr lang="en-US" sz="1400" b="1" dirty="0" smtClean="0">
                <a:latin typeface="Baskerville Old Face" panose="02020602080505020303" pitchFamily="18" charset="0"/>
              </a:rPr>
              <a:t>National School Lunch Program (NSLP)</a:t>
            </a:r>
            <a:endParaRPr lang="en-US" sz="1400" b="1" dirty="0">
              <a:latin typeface="Baskerville Old Face" panose="02020602080505020303" pitchFamily="18" charset="0"/>
            </a:endParaRPr>
          </a:p>
          <a:p>
            <a:pPr marL="742950" lvl="1" indent="-285750">
              <a:buFont typeface="Wingdings" panose="05000000000000000000" pitchFamily="2" charset="2"/>
              <a:buChar char="Ø"/>
            </a:pPr>
            <a:r>
              <a:rPr lang="en-US" sz="1400" dirty="0">
                <a:latin typeface="Baskerville Old Face" panose="02020602080505020303" pitchFamily="18" charset="0"/>
              </a:rPr>
              <a:t>Lunch served in the cafeteria</a:t>
            </a:r>
          </a:p>
          <a:p>
            <a:pPr marL="742950" lvl="1" indent="-285750">
              <a:buFont typeface="Wingdings" panose="05000000000000000000" pitchFamily="2" charset="2"/>
              <a:buChar char="Ø"/>
            </a:pPr>
            <a:r>
              <a:rPr lang="en-US" sz="1400" dirty="0">
                <a:latin typeface="Baskerville Old Face" panose="02020602080505020303" pitchFamily="18" charset="0"/>
              </a:rPr>
              <a:t>Lunch in </a:t>
            </a:r>
            <a:r>
              <a:rPr lang="en-US" sz="1400" dirty="0" smtClean="0">
                <a:latin typeface="Baskerville Old Face" panose="02020602080505020303" pitchFamily="18" charset="0"/>
              </a:rPr>
              <a:t>the classroom</a:t>
            </a:r>
          </a:p>
          <a:p>
            <a:pPr marL="742950" lvl="1" indent="-285750">
              <a:buFont typeface="Wingdings" panose="05000000000000000000" pitchFamily="2" charset="2"/>
              <a:buChar char="Ø"/>
            </a:pPr>
            <a:r>
              <a:rPr lang="en-US" sz="1400" dirty="0" smtClean="0">
                <a:latin typeface="Baskerville Old Face" panose="02020602080505020303" pitchFamily="18" charset="0"/>
              </a:rPr>
              <a:t>Grab </a:t>
            </a:r>
            <a:r>
              <a:rPr lang="en-US" sz="1400" dirty="0">
                <a:latin typeface="Baskerville Old Face" panose="02020602080505020303" pitchFamily="18" charset="0"/>
              </a:rPr>
              <a:t>‘N Go Carts</a:t>
            </a:r>
          </a:p>
          <a:p>
            <a:r>
              <a:rPr lang="en-US" sz="1400" dirty="0">
                <a:latin typeface="Baskerville Old Face" panose="02020602080505020303" pitchFamily="18" charset="0"/>
              </a:rPr>
              <a:t/>
            </a:r>
            <a:br>
              <a:rPr lang="en-US" sz="1400" dirty="0">
                <a:latin typeface="Baskerville Old Face" panose="02020602080505020303" pitchFamily="18" charset="0"/>
              </a:rPr>
            </a:br>
            <a:r>
              <a:rPr lang="en-US" sz="1400" dirty="0">
                <a:latin typeface="Baskerville Old Face" panose="02020602080505020303" pitchFamily="18" charset="0"/>
              </a:rPr>
              <a:t> </a:t>
            </a:r>
          </a:p>
          <a:p>
            <a:pPr>
              <a:buSzPct val="100000"/>
              <a:defRPr/>
            </a:pPr>
            <a:r>
              <a:rPr lang="en-US" sz="1600" b="1" i="1" dirty="0" smtClean="0">
                <a:latin typeface="Baskerville Old Face" panose="02020602080505020303" pitchFamily="18" charset="0"/>
                <a:cs typeface="Times New Roman" panose="02020603050405020304" pitchFamily="18" charset="0"/>
              </a:rPr>
              <a:t>All food programs are required to have written </a:t>
            </a:r>
            <a:r>
              <a:rPr lang="en-US" sz="1600" b="1" i="1" dirty="0" smtClean="0">
                <a:latin typeface="Baskerville Old Face" panose="02020602080505020303" pitchFamily="18" charset="0"/>
                <a:cs typeface="Times New Roman" panose="02020603050405020304" pitchFamily="18" charset="0"/>
              </a:rPr>
              <a:t>approval by </a:t>
            </a:r>
            <a:r>
              <a:rPr lang="en-US" sz="1600" b="1" i="1" dirty="0" smtClean="0">
                <a:latin typeface="Baskerville Old Face" panose="02020602080505020303" pitchFamily="18" charset="0"/>
                <a:cs typeface="Times New Roman" panose="02020603050405020304" pitchFamily="18" charset="0"/>
              </a:rPr>
              <a:t>Althea </a:t>
            </a:r>
            <a:r>
              <a:rPr lang="en-US" sz="1600" b="1" i="1" dirty="0">
                <a:latin typeface="Baskerville Old Face" panose="02020602080505020303" pitchFamily="18" charset="0"/>
                <a:cs typeface="Times New Roman" panose="02020603050405020304" pitchFamily="18" charset="0"/>
              </a:rPr>
              <a:t>Albert-Santiago, Director of Food and Nutrition </a:t>
            </a:r>
            <a:r>
              <a:rPr lang="en-US" sz="1600" b="1" i="1" dirty="0" smtClean="0">
                <a:latin typeface="Baskerville Old Face" panose="02020602080505020303" pitchFamily="18" charset="0"/>
                <a:cs typeface="Times New Roman" panose="02020603050405020304" pitchFamily="18" charset="0"/>
              </a:rPr>
              <a:t>Services</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19240" y="-1"/>
            <a:ext cx="1560819" cy="1560819"/>
          </a:xfrm>
          <a:prstGeom prst="rect">
            <a:avLst/>
          </a:prstGeom>
        </p:spPr>
      </p:pic>
    </p:spTree>
    <p:extLst>
      <p:ext uri="{BB962C8B-B14F-4D97-AF65-F5344CB8AC3E}">
        <p14:creationId xmlns:p14="http://schemas.microsoft.com/office/powerpoint/2010/main" val="905683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08345" y="536984"/>
            <a:ext cx="7167632"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12" name="Slide Number Placeholder 4"/>
          <p:cNvSpPr>
            <a:spLocks noGrp="1"/>
          </p:cNvSpPr>
          <p:nvPr>
            <p:ph type="sldNum" sz="quarter" idx="12"/>
          </p:nvPr>
        </p:nvSpPr>
        <p:spPr bwMode="auto">
          <a:xfrm>
            <a:off x="8419605" y="6337300"/>
            <a:ext cx="29142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pPr algn="r" fontAlgn="base">
                <a:spcBef>
                  <a:spcPct val="0"/>
                </a:spcBef>
                <a:spcAft>
                  <a:spcPct val="0"/>
                </a:spcAft>
                <a:defRPr/>
              </a:pPr>
              <a:t>4</a:t>
            </a:fld>
            <a:endParaRPr lang="en-US" dirty="0"/>
          </a:p>
        </p:txBody>
      </p:sp>
      <p:sp>
        <p:nvSpPr>
          <p:cNvPr id="2" name="Rectangle 1"/>
          <p:cNvSpPr/>
          <p:nvPr/>
        </p:nvSpPr>
        <p:spPr>
          <a:xfrm>
            <a:off x="104172" y="127323"/>
            <a:ext cx="8727313" cy="584775"/>
          </a:xfrm>
          <a:prstGeom prst="rect">
            <a:avLst/>
          </a:prstGeom>
        </p:spPr>
        <p:txBody>
          <a:bodyPr wrap="square">
            <a:spAutoFit/>
          </a:bodyPr>
          <a:lstStyle/>
          <a:p>
            <a:pPr algn="ctr"/>
            <a:r>
              <a:rPr lang="en-US" sz="3200" b="1" dirty="0">
                <a:solidFill>
                  <a:schemeClr val="accent2">
                    <a:lumMod val="75000"/>
                  </a:schemeClr>
                </a:solidFill>
                <a:effectLst>
                  <a:outerShdw blurRad="38100" dist="38100" dir="2700000" algn="tl">
                    <a:srgbClr val="000000">
                      <a:alpha val="43137"/>
                    </a:srgbClr>
                  </a:outerShdw>
                </a:effectLst>
                <a:latin typeface="+mj-lt"/>
              </a:rPr>
              <a:t>Compliance Guidelines </a:t>
            </a:r>
          </a:p>
        </p:txBody>
      </p:sp>
      <p:sp>
        <p:nvSpPr>
          <p:cNvPr id="4" name="Rectangle 3"/>
          <p:cNvSpPr/>
          <p:nvPr/>
        </p:nvSpPr>
        <p:spPr>
          <a:xfrm>
            <a:off x="104172" y="1263125"/>
            <a:ext cx="8832010" cy="5878532"/>
          </a:xfrm>
          <a:prstGeom prst="rect">
            <a:avLst/>
          </a:prstGeom>
        </p:spPr>
        <p:txBody>
          <a:bodyPr wrap="square">
            <a:spAutoFit/>
          </a:bodyPr>
          <a:lstStyle/>
          <a:p>
            <a:pPr marL="109537" indent="0">
              <a:buFont typeface="Wingdings 3" pitchFamily="18" charset="2"/>
              <a:buNone/>
              <a:defRPr/>
            </a:pPr>
            <a:r>
              <a:rPr lang="en-US" altLang="en-US" sz="1400" b="1" i="1" u="sng" dirty="0" smtClean="0">
                <a:latin typeface="Baskerville Old Face" panose="02020602080505020303" pitchFamily="18" charset="0"/>
              </a:rPr>
              <a:t>Service </a:t>
            </a:r>
            <a:r>
              <a:rPr lang="en-US" altLang="en-US" sz="1400" b="1" i="1" u="sng" dirty="0">
                <a:latin typeface="Baskerville Old Face" panose="02020602080505020303" pitchFamily="18" charset="0"/>
              </a:rPr>
              <a:t>Times</a:t>
            </a:r>
          </a:p>
          <a:p>
            <a:pPr>
              <a:buSzPct val="100000"/>
              <a:buFont typeface="Wingdings" panose="05000000000000000000" pitchFamily="2" charset="2"/>
              <a:buChar char="Ø"/>
              <a:defRPr/>
            </a:pPr>
            <a:r>
              <a:rPr lang="en-US" altLang="en-US" sz="1400" dirty="0">
                <a:latin typeface="Baskerville Old Face" panose="02020602080505020303" pitchFamily="18" charset="0"/>
              </a:rPr>
              <a:t>Service periods cannot be changed without </a:t>
            </a:r>
            <a:r>
              <a:rPr lang="en-US" altLang="en-US" sz="1400" dirty="0" smtClean="0">
                <a:latin typeface="Baskerville Old Face" panose="02020602080505020303" pitchFamily="18" charset="0"/>
              </a:rPr>
              <a:t>a written </a:t>
            </a:r>
            <a:r>
              <a:rPr lang="en-US" altLang="en-US" sz="1400" dirty="0">
                <a:latin typeface="Baskerville Old Face" panose="02020602080505020303" pitchFamily="18" charset="0"/>
              </a:rPr>
              <a:t>request to </a:t>
            </a:r>
            <a:r>
              <a:rPr lang="en-US" altLang="en-US" sz="1400" b="1" i="1" dirty="0">
                <a:latin typeface="Baskerville Old Face" panose="02020602080505020303" pitchFamily="18" charset="0"/>
              </a:rPr>
              <a:t>Althea </a:t>
            </a:r>
            <a:r>
              <a:rPr lang="en-US" altLang="en-US" sz="1400" b="1" i="1" dirty="0" smtClean="0">
                <a:latin typeface="Baskerville Old Face" panose="02020602080505020303" pitchFamily="18" charset="0"/>
              </a:rPr>
              <a:t>Albert-Santiago, Director of Food  </a:t>
            </a:r>
          </a:p>
          <a:p>
            <a:pPr>
              <a:buSzPct val="100000"/>
              <a:defRPr/>
            </a:pPr>
            <a:r>
              <a:rPr lang="en-US" altLang="en-US" sz="1400" b="1" i="1" dirty="0" smtClean="0">
                <a:latin typeface="Baskerville Old Face" panose="02020602080505020303" pitchFamily="18" charset="0"/>
              </a:rPr>
              <a:t>and Nutrition Services </a:t>
            </a:r>
            <a:endParaRPr lang="en-US" altLang="en-US" sz="1400" b="1" i="1" dirty="0">
              <a:latin typeface="Baskerville Old Face" panose="02020602080505020303" pitchFamily="18" charset="0"/>
            </a:endParaRPr>
          </a:p>
          <a:p>
            <a:pPr>
              <a:buSzPct val="100000"/>
              <a:buFont typeface="Wingdings" panose="05000000000000000000" pitchFamily="2" charset="2"/>
              <a:buChar char="Ø"/>
              <a:defRPr/>
            </a:pPr>
            <a:r>
              <a:rPr lang="en-US" altLang="en-US" sz="1400" dirty="0">
                <a:latin typeface="Baskerville Old Face" panose="02020602080505020303" pitchFamily="18" charset="0"/>
              </a:rPr>
              <a:t>All service </a:t>
            </a:r>
            <a:r>
              <a:rPr lang="en-US" altLang="en-US" sz="1400" dirty="0" smtClean="0">
                <a:latin typeface="Baskerville Old Face" panose="02020602080505020303" pitchFamily="18" charset="0"/>
              </a:rPr>
              <a:t>times are </a:t>
            </a:r>
            <a:r>
              <a:rPr lang="en-US" altLang="en-US" sz="1400" dirty="0">
                <a:latin typeface="Baskerville Old Face" panose="02020602080505020303" pitchFamily="18" charset="0"/>
              </a:rPr>
              <a:t>approved by the Department of Education and Secondary    </a:t>
            </a:r>
          </a:p>
          <a:p>
            <a:pPr marL="109537" indent="0">
              <a:buFont typeface="Wingdings 3" pitchFamily="18" charset="2"/>
              <a:buNone/>
              <a:defRPr/>
            </a:pPr>
            <a:r>
              <a:rPr lang="en-US" altLang="en-US" sz="1400" dirty="0">
                <a:latin typeface="Baskerville Old Face" panose="02020602080505020303" pitchFamily="18" charset="0"/>
              </a:rPr>
              <a:t> Education (DESE</a:t>
            </a:r>
            <a:r>
              <a:rPr lang="en-US" altLang="en-US" sz="1400" dirty="0" smtClean="0">
                <a:latin typeface="Baskerville Old Face" panose="02020602080505020303" pitchFamily="18" charset="0"/>
              </a:rPr>
              <a:t>) and the Missouri Department of Health and Senior Services (MDHSS). </a:t>
            </a:r>
            <a:endParaRPr lang="en-US" altLang="en-US" sz="1400" dirty="0">
              <a:latin typeface="Baskerville Old Face" panose="02020602080505020303" pitchFamily="18" charset="0"/>
            </a:endParaRPr>
          </a:p>
          <a:p>
            <a:pPr marL="109537" indent="0">
              <a:buFont typeface="Wingdings 3" pitchFamily="18" charset="2"/>
              <a:buNone/>
              <a:defRPr/>
            </a:pPr>
            <a:endParaRPr lang="en-US" altLang="en-US" sz="1400" dirty="0" smtClean="0">
              <a:latin typeface="Baskerville Old Face" panose="02020602080505020303" pitchFamily="18" charset="0"/>
            </a:endParaRPr>
          </a:p>
          <a:p>
            <a:pPr marL="109537" indent="0">
              <a:buFont typeface="Wingdings 3" pitchFamily="18" charset="2"/>
              <a:buNone/>
              <a:defRPr/>
            </a:pPr>
            <a:endParaRPr lang="en-US" altLang="en-US" sz="1400" dirty="0">
              <a:latin typeface="Baskerville Old Face" panose="02020602080505020303" pitchFamily="18" charset="0"/>
            </a:endParaRPr>
          </a:p>
          <a:p>
            <a:pPr marL="109537" indent="0">
              <a:buFont typeface="Wingdings 3" pitchFamily="18" charset="2"/>
              <a:buNone/>
              <a:defRPr/>
            </a:pPr>
            <a:r>
              <a:rPr lang="en-US" altLang="en-US" sz="1400" b="1" i="1" u="sng" dirty="0">
                <a:latin typeface="Baskerville Old Face" panose="02020602080505020303" pitchFamily="18" charset="0"/>
              </a:rPr>
              <a:t>In School Suspensions </a:t>
            </a:r>
          </a:p>
          <a:p>
            <a:pPr>
              <a:buSzPct val="100000"/>
              <a:buFont typeface="Wingdings" panose="05000000000000000000" pitchFamily="2" charset="2"/>
              <a:buChar char="Ø"/>
              <a:defRPr/>
            </a:pPr>
            <a:r>
              <a:rPr lang="en-US" altLang="en-US" sz="1400" dirty="0">
                <a:latin typeface="Baskerville Old Face" panose="02020602080505020303" pitchFamily="18" charset="0"/>
              </a:rPr>
              <a:t>United States </a:t>
            </a:r>
            <a:r>
              <a:rPr lang="en-US" altLang="en-US" sz="1400" dirty="0" smtClean="0">
                <a:latin typeface="Baskerville Old Face" panose="02020602080505020303" pitchFamily="18" charset="0"/>
              </a:rPr>
              <a:t>Department of  </a:t>
            </a:r>
            <a:r>
              <a:rPr lang="en-US" altLang="en-US" sz="1400" dirty="0">
                <a:latin typeface="Baskerville Old Face" panose="02020602080505020303" pitchFamily="18" charset="0"/>
              </a:rPr>
              <a:t>Agriculture (USDA) states you </a:t>
            </a:r>
            <a:r>
              <a:rPr lang="en-US" altLang="en-US" sz="1400" b="1" i="1" dirty="0">
                <a:latin typeface="Baskerville Old Face" panose="02020602080505020303" pitchFamily="18" charset="0"/>
              </a:rPr>
              <a:t>cannot punish </a:t>
            </a:r>
            <a:r>
              <a:rPr lang="en-US" altLang="en-US" sz="1400" b="1" i="1" dirty="0" smtClean="0">
                <a:latin typeface="Baskerville Old Face" panose="02020602080505020303" pitchFamily="18" charset="0"/>
              </a:rPr>
              <a:t>the students </a:t>
            </a:r>
            <a:endParaRPr lang="en-US" altLang="en-US" sz="1400" b="1" i="1" dirty="0">
              <a:latin typeface="Baskerville Old Face" panose="02020602080505020303" pitchFamily="18" charset="0"/>
            </a:endParaRPr>
          </a:p>
          <a:p>
            <a:pPr marL="109537" indent="0">
              <a:buFont typeface="Wingdings 3" pitchFamily="18" charset="2"/>
              <a:buNone/>
              <a:defRPr/>
            </a:pPr>
            <a:r>
              <a:rPr lang="en-US" altLang="en-US" sz="1400" b="1" i="1" dirty="0">
                <a:latin typeface="Baskerville Old Face" panose="02020602080505020303" pitchFamily="18" charset="0"/>
              </a:rPr>
              <a:t> with </a:t>
            </a:r>
            <a:r>
              <a:rPr lang="en-US" altLang="en-US" sz="1400" b="1" i="1" dirty="0" smtClean="0">
                <a:latin typeface="Baskerville Old Face" panose="02020602080505020303" pitchFamily="18" charset="0"/>
              </a:rPr>
              <a:t>food.</a:t>
            </a:r>
            <a:endParaRPr lang="en-US" altLang="en-US" sz="1400" b="1" i="1" u="sng" dirty="0">
              <a:latin typeface="Baskerville Old Face" panose="02020602080505020303" pitchFamily="18" charset="0"/>
            </a:endParaRPr>
          </a:p>
          <a:p>
            <a:pPr>
              <a:buSzPct val="100000"/>
              <a:buFont typeface="Wingdings" panose="05000000000000000000" pitchFamily="2" charset="2"/>
              <a:buChar char="Ø"/>
              <a:defRPr/>
            </a:pPr>
            <a:r>
              <a:rPr lang="en-US" altLang="en-US" sz="1400" dirty="0">
                <a:latin typeface="Baskerville Old Face" panose="02020602080505020303" pitchFamily="18" charset="0"/>
              </a:rPr>
              <a:t>Students must </a:t>
            </a:r>
            <a:r>
              <a:rPr lang="en-US" altLang="en-US" sz="1400" dirty="0" smtClean="0">
                <a:latin typeface="Baskerville Old Face" panose="02020602080505020303" pitchFamily="18" charset="0"/>
              </a:rPr>
              <a:t>receive </a:t>
            </a:r>
            <a:r>
              <a:rPr lang="en-US" altLang="en-US" sz="1400" dirty="0">
                <a:latin typeface="Baskerville Old Face" panose="02020602080505020303" pitchFamily="18" charset="0"/>
              </a:rPr>
              <a:t>a reimbursable </a:t>
            </a:r>
            <a:r>
              <a:rPr lang="en-US" altLang="en-US" sz="1400" dirty="0" smtClean="0">
                <a:latin typeface="Baskerville Old Face" panose="02020602080505020303" pitchFamily="18" charset="0"/>
              </a:rPr>
              <a:t>meal.</a:t>
            </a:r>
            <a:endParaRPr lang="en-US" altLang="en-US" sz="1400" dirty="0">
              <a:latin typeface="Baskerville Old Face" panose="02020602080505020303" pitchFamily="18" charset="0"/>
            </a:endParaRPr>
          </a:p>
          <a:p>
            <a:pPr>
              <a:buSzPct val="100000"/>
              <a:buFont typeface="Wingdings" panose="05000000000000000000" pitchFamily="2" charset="2"/>
              <a:buChar char="Ø"/>
              <a:defRPr/>
            </a:pPr>
            <a:r>
              <a:rPr lang="en-US" altLang="en-US" sz="1400" b="1" i="1" dirty="0">
                <a:latin typeface="Baskerville Old Face" panose="02020602080505020303" pitchFamily="18" charset="0"/>
              </a:rPr>
              <a:t>Menus cannot be changed </a:t>
            </a:r>
            <a:r>
              <a:rPr lang="en-US" altLang="en-US" sz="1400" dirty="0">
                <a:latin typeface="Baskerville Old Face" panose="02020602080505020303" pitchFamily="18" charset="0"/>
              </a:rPr>
              <a:t>without a written </a:t>
            </a:r>
            <a:r>
              <a:rPr lang="en-US" altLang="en-US" sz="1400" dirty="0" smtClean="0">
                <a:latin typeface="Baskerville Old Face" panose="02020602080505020303" pitchFamily="18" charset="0"/>
              </a:rPr>
              <a:t>request. </a:t>
            </a:r>
            <a:endParaRPr lang="en-US" altLang="en-US" sz="1400" b="1" i="1" dirty="0">
              <a:latin typeface="Baskerville Old Face" panose="02020602080505020303" pitchFamily="18" charset="0"/>
            </a:endParaRPr>
          </a:p>
          <a:p>
            <a:pPr>
              <a:buClr>
                <a:schemeClr val="accent1">
                  <a:lumMod val="60000"/>
                  <a:lumOff val="40000"/>
                </a:schemeClr>
              </a:buClr>
              <a:buSzPct val="100000"/>
              <a:buFont typeface="Wingdings" panose="05000000000000000000" pitchFamily="2" charset="2"/>
              <a:buChar char="Ø"/>
              <a:defRPr/>
            </a:pPr>
            <a:endParaRPr lang="en-US" altLang="en-US" sz="1400" b="1" i="1" u="sng" dirty="0" smtClean="0">
              <a:latin typeface="Baskerville Old Face" panose="02020602080505020303" pitchFamily="18" charset="0"/>
            </a:endParaRPr>
          </a:p>
          <a:p>
            <a:pPr>
              <a:buClr>
                <a:schemeClr val="accent1">
                  <a:lumMod val="60000"/>
                  <a:lumOff val="40000"/>
                </a:schemeClr>
              </a:buClr>
              <a:buSzPct val="100000"/>
              <a:buFont typeface="Wingdings" panose="05000000000000000000" pitchFamily="2" charset="2"/>
              <a:buChar char="Ø"/>
              <a:defRPr/>
            </a:pPr>
            <a:endParaRPr lang="en-US" altLang="en-US" sz="1400" b="1" i="1" u="sng" dirty="0">
              <a:latin typeface="Baskerville Old Face" panose="02020602080505020303" pitchFamily="18" charset="0"/>
            </a:endParaRPr>
          </a:p>
          <a:p>
            <a:pPr marL="109537" indent="0">
              <a:buFont typeface="Wingdings 3" pitchFamily="18" charset="2"/>
              <a:buNone/>
              <a:defRPr/>
            </a:pPr>
            <a:r>
              <a:rPr lang="en-US" sz="1400" b="1" i="1" u="sng" dirty="0" smtClean="0">
                <a:latin typeface="Baskerville Old Face" panose="02020602080505020303" pitchFamily="18" charset="0"/>
              </a:rPr>
              <a:t>The </a:t>
            </a:r>
            <a:r>
              <a:rPr lang="en-US" sz="1400" b="1" i="1" u="sng" dirty="0">
                <a:latin typeface="Baskerville Old Face" panose="02020602080505020303" pitchFamily="18" charset="0"/>
              </a:rPr>
              <a:t>Child and Adult Care Food Program (</a:t>
            </a:r>
            <a:r>
              <a:rPr lang="en-US" sz="1400" b="1" i="1" u="sng" dirty="0" smtClean="0">
                <a:latin typeface="Baskerville Old Face" panose="02020602080505020303" pitchFamily="18" charset="0"/>
              </a:rPr>
              <a:t>CACFP)</a:t>
            </a:r>
          </a:p>
          <a:p>
            <a:pPr>
              <a:buSzPct val="100000"/>
              <a:buFont typeface="Wingdings" panose="05000000000000000000" pitchFamily="2" charset="2"/>
              <a:buChar char="Ø"/>
            </a:pPr>
            <a:r>
              <a:rPr lang="en-US" sz="1400" dirty="0" smtClean="0">
                <a:latin typeface="Baskerville Old Face" panose="02020602080505020303" pitchFamily="18" charset="0"/>
              </a:rPr>
              <a:t>The CACFP program is sponsored by </a:t>
            </a:r>
            <a:r>
              <a:rPr lang="en-US" sz="1400" dirty="0">
                <a:latin typeface="Baskerville Old Face" panose="02020602080505020303" pitchFamily="18" charset="0"/>
              </a:rPr>
              <a:t>the </a:t>
            </a:r>
            <a:r>
              <a:rPr lang="en-US" sz="1400" dirty="0" smtClean="0">
                <a:latin typeface="Baskerville Old Face" panose="02020602080505020303" pitchFamily="18" charset="0"/>
              </a:rPr>
              <a:t>MDHSS.</a:t>
            </a:r>
            <a:r>
              <a:rPr lang="en-US" sz="1400" dirty="0">
                <a:latin typeface="Baskerville Old Face" panose="02020602080505020303" pitchFamily="18" charset="0"/>
              </a:rPr>
              <a:t> </a:t>
            </a:r>
            <a:r>
              <a:rPr lang="en-US" sz="1400" dirty="0" smtClean="0">
                <a:latin typeface="Baskerville Old Face" panose="02020602080505020303" pitchFamily="18" charset="0"/>
              </a:rPr>
              <a:t>​</a:t>
            </a:r>
          </a:p>
          <a:p>
            <a:pPr>
              <a:buSzPct val="100000"/>
              <a:buFont typeface="Wingdings" panose="05000000000000000000" pitchFamily="2" charset="2"/>
              <a:buChar char="Ø"/>
            </a:pPr>
            <a:r>
              <a:rPr lang="en-US" sz="1400" dirty="0" smtClean="0">
                <a:latin typeface="Baskerville Old Face" panose="02020602080505020303" pitchFamily="18" charset="0"/>
              </a:rPr>
              <a:t>Schools </a:t>
            </a:r>
            <a:r>
              <a:rPr lang="en-US" sz="1400" dirty="0">
                <a:latin typeface="Baskerville Old Face" panose="02020602080505020303" pitchFamily="18" charset="0"/>
              </a:rPr>
              <a:t>that provide an afterschool program </a:t>
            </a:r>
            <a:r>
              <a:rPr lang="en-US" sz="1400" dirty="0" smtClean="0">
                <a:latin typeface="Baskerville Old Face" panose="02020602080505020303" pitchFamily="18" charset="0"/>
              </a:rPr>
              <a:t>that includes </a:t>
            </a:r>
            <a:r>
              <a:rPr lang="en-US" sz="1400" dirty="0">
                <a:latin typeface="Baskerville Old Face" panose="02020602080505020303" pitchFamily="18" charset="0"/>
              </a:rPr>
              <a:t>educational, </a:t>
            </a:r>
            <a:r>
              <a:rPr lang="en-US" sz="1400" dirty="0" smtClean="0">
                <a:latin typeface="Baskerville Old Face" panose="02020602080505020303" pitchFamily="18" charset="0"/>
              </a:rPr>
              <a:t>enrichment, </a:t>
            </a:r>
            <a:r>
              <a:rPr lang="en-US" sz="1400" dirty="0">
                <a:latin typeface="Baskerville Old Face" panose="02020602080505020303" pitchFamily="18" charset="0"/>
              </a:rPr>
              <a:t>and/or </a:t>
            </a:r>
            <a:r>
              <a:rPr lang="en-US" sz="1400" dirty="0" smtClean="0">
                <a:latin typeface="Baskerville Old Face" panose="02020602080505020303" pitchFamily="18" charset="0"/>
              </a:rPr>
              <a:t>athletics </a:t>
            </a:r>
            <a:r>
              <a:rPr lang="en-US" sz="1400" dirty="0">
                <a:latin typeface="Baskerville Old Face" panose="02020602080505020303" pitchFamily="18" charset="0"/>
              </a:rPr>
              <a:t>programs are eligible to participate </a:t>
            </a:r>
            <a:endParaRPr lang="en-US" sz="1400" dirty="0" smtClean="0">
              <a:latin typeface="Baskerville Old Face" panose="02020602080505020303" pitchFamily="18" charset="0"/>
            </a:endParaRPr>
          </a:p>
          <a:p>
            <a:pPr>
              <a:buSzPct val="100000"/>
              <a:buFont typeface="Wingdings" panose="05000000000000000000" pitchFamily="2" charset="2"/>
              <a:buChar char="Ø"/>
            </a:pPr>
            <a:r>
              <a:rPr lang="en-US" altLang="en-US" sz="1400" dirty="0" smtClean="0">
                <a:latin typeface="Baskerville Old Face" panose="02020602080505020303" pitchFamily="18" charset="0"/>
              </a:rPr>
              <a:t>Food and Nutrition Services offers d</a:t>
            </a:r>
            <a:r>
              <a:rPr lang="en-US" sz="1400" dirty="0" smtClean="0">
                <a:latin typeface="Baskerville Old Face" panose="02020602080505020303" pitchFamily="18" charset="0"/>
              </a:rPr>
              <a:t>inner </a:t>
            </a:r>
            <a:r>
              <a:rPr lang="en-US" sz="1400" dirty="0">
                <a:latin typeface="Baskerville Old Face" panose="02020602080505020303" pitchFamily="18" charset="0"/>
              </a:rPr>
              <a:t>and snacks </a:t>
            </a:r>
            <a:r>
              <a:rPr lang="en-US" sz="1400" dirty="0" smtClean="0">
                <a:latin typeface="Baskerville Old Face" panose="02020602080505020303" pitchFamily="18" charset="0"/>
              </a:rPr>
              <a:t>to all scholars </a:t>
            </a:r>
            <a:endParaRPr lang="en-US" sz="1400" dirty="0">
              <a:latin typeface="Baskerville Old Face" panose="02020602080505020303" pitchFamily="18" charset="0"/>
            </a:endParaRPr>
          </a:p>
          <a:p>
            <a:pPr>
              <a:buSzPct val="100000"/>
              <a:buFont typeface="Wingdings" panose="05000000000000000000" pitchFamily="2" charset="2"/>
              <a:buChar char="Ø"/>
            </a:pPr>
            <a:r>
              <a:rPr lang="en-US" sz="1400" dirty="0" smtClean="0">
                <a:latin typeface="Baskerville Old Face" panose="02020602080505020303" pitchFamily="18" charset="0"/>
              </a:rPr>
              <a:t>Hot or cold meals are offered  </a:t>
            </a:r>
            <a:r>
              <a:rPr lang="en-US" sz="1400" dirty="0">
                <a:latin typeface="Baskerville Old Face" panose="02020602080505020303" pitchFamily="18" charset="0"/>
              </a:rPr>
              <a:t> </a:t>
            </a:r>
            <a:r>
              <a:rPr lang="en-US" sz="1400" dirty="0" smtClean="0">
                <a:latin typeface="Baskerville Old Face" panose="02020602080505020303" pitchFamily="18" charset="0"/>
              </a:rPr>
              <a:t>​</a:t>
            </a:r>
          </a:p>
          <a:p>
            <a:pPr>
              <a:buSzPct val="100000"/>
              <a:buFont typeface="Wingdings" panose="05000000000000000000" pitchFamily="2" charset="2"/>
              <a:buChar char="Ø"/>
            </a:pPr>
            <a:r>
              <a:rPr lang="en-US" altLang="en-US" sz="1400" b="1" i="1" dirty="0" smtClean="0">
                <a:latin typeface="Baskerville Old Face" panose="02020602080505020303" pitchFamily="18" charset="0"/>
              </a:rPr>
              <a:t>Protocol</a:t>
            </a:r>
            <a:r>
              <a:rPr lang="en-US" altLang="en-US" sz="1400" b="1" i="1" dirty="0">
                <a:latin typeface="Baskerville Old Face" panose="02020602080505020303" pitchFamily="18" charset="0"/>
              </a:rPr>
              <a:t>: </a:t>
            </a:r>
            <a:r>
              <a:rPr lang="en-US" altLang="en-US" sz="1400" dirty="0">
                <a:latin typeface="Baskerville Old Face" panose="02020602080505020303" pitchFamily="18" charset="0"/>
              </a:rPr>
              <a:t>All schools requesting </a:t>
            </a:r>
            <a:r>
              <a:rPr lang="en-US" altLang="en-US" sz="1400" dirty="0" smtClean="0">
                <a:latin typeface="Baskerville Old Face" panose="02020602080505020303" pitchFamily="18" charset="0"/>
              </a:rPr>
              <a:t>this program will </a:t>
            </a:r>
            <a:r>
              <a:rPr lang="en-US" altLang="en-US" sz="1400" dirty="0">
                <a:latin typeface="Baskerville Old Face" panose="02020602080505020303" pitchFamily="18" charset="0"/>
              </a:rPr>
              <a:t>need to submit </a:t>
            </a:r>
            <a:r>
              <a:rPr lang="en-US" altLang="en-US" sz="1400" dirty="0" smtClean="0">
                <a:latin typeface="Baskerville Old Face" panose="02020602080505020303" pitchFamily="18" charset="0"/>
              </a:rPr>
              <a:t>a written </a:t>
            </a:r>
            <a:r>
              <a:rPr lang="en-US" altLang="en-US" sz="1400" dirty="0">
                <a:latin typeface="Baskerville Old Face" panose="02020602080505020303" pitchFamily="18" charset="0"/>
              </a:rPr>
              <a:t>request to </a:t>
            </a:r>
            <a:r>
              <a:rPr lang="en-US" altLang="en-US" sz="1400" b="1" i="1" dirty="0">
                <a:latin typeface="Baskerville Old Face" panose="02020602080505020303" pitchFamily="18" charset="0"/>
              </a:rPr>
              <a:t>Althea </a:t>
            </a:r>
            <a:r>
              <a:rPr lang="en-US" altLang="en-US" sz="1400" b="1" i="1" dirty="0" smtClean="0">
                <a:latin typeface="Baskerville Old Face" panose="02020602080505020303" pitchFamily="18" charset="0"/>
              </a:rPr>
              <a:t>Albert-Santiago</a:t>
            </a:r>
            <a:endParaRPr lang="en-US" altLang="en-US" sz="1400" b="1" i="1" dirty="0">
              <a:latin typeface="Baskerville Old Face" panose="02020602080505020303" pitchFamily="18" charset="0"/>
            </a:endParaRPr>
          </a:p>
          <a:p>
            <a:pPr>
              <a:buSzPct val="100000"/>
              <a:buFont typeface="Wingdings" panose="05000000000000000000" pitchFamily="2" charset="2"/>
              <a:buChar char="Ø"/>
            </a:pPr>
            <a:endParaRPr lang="en-US" altLang="en-US" sz="1600" b="1" i="1" dirty="0">
              <a:latin typeface="Baskerville Old Face" panose="02020602080505020303" pitchFamily="18" charset="0"/>
            </a:endParaRPr>
          </a:p>
          <a:p>
            <a:pPr marL="17462" indent="0">
              <a:buNone/>
            </a:pPr>
            <a:endParaRPr lang="en-US" dirty="0">
              <a:latin typeface="Baskerville Old Face" panose="02020602080505020303" pitchFamily="18" charset="0"/>
            </a:endParaRPr>
          </a:p>
          <a:p>
            <a:pPr>
              <a:buClr>
                <a:schemeClr val="accent1">
                  <a:lumMod val="60000"/>
                  <a:lumOff val="40000"/>
                </a:schemeClr>
              </a:buClr>
              <a:buSzPct val="100000"/>
              <a:buFont typeface="Wingdings" panose="05000000000000000000" pitchFamily="2" charset="2"/>
              <a:buChar char="Ø"/>
              <a:defRPr/>
            </a:pPr>
            <a:endParaRPr lang="en-US" altLang="en-US" sz="1600" b="1" i="1" dirty="0">
              <a:latin typeface="Baskerville Old Face" panose="02020602080505020303" pitchFamily="18" charset="0"/>
            </a:endParaRPr>
          </a:p>
          <a:p>
            <a:pPr>
              <a:buClr>
                <a:schemeClr val="accent1">
                  <a:lumMod val="60000"/>
                  <a:lumOff val="40000"/>
                </a:schemeClr>
              </a:buClr>
              <a:buSzPct val="100000"/>
              <a:buFont typeface="Wingdings" panose="05000000000000000000" pitchFamily="2" charset="2"/>
              <a:buChar char="Ø"/>
              <a:defRPr/>
            </a:pPr>
            <a:endParaRPr lang="en-US" altLang="en-US" b="1" i="1" dirty="0">
              <a:latin typeface="Baskerville Old Face" panose="02020602080505020303" pitchFamily="18" charset="0"/>
            </a:endParaRPr>
          </a:p>
        </p:txBody>
      </p:sp>
      <p:pic>
        <p:nvPicPr>
          <p:cNvPr id="3" name="Picture 2"/>
          <p:cNvPicPr>
            <a:picLocks noChangeAspect="1"/>
          </p:cNvPicPr>
          <p:nvPr/>
        </p:nvPicPr>
        <p:blipFill>
          <a:blip r:embed="rId3"/>
          <a:stretch>
            <a:fillRect/>
          </a:stretch>
        </p:blipFill>
        <p:spPr>
          <a:xfrm>
            <a:off x="7531541" y="0"/>
            <a:ext cx="1548518" cy="1548518"/>
          </a:xfrm>
          <a:prstGeom prst="rect">
            <a:avLst/>
          </a:prstGeom>
        </p:spPr>
      </p:pic>
      <p:sp>
        <p:nvSpPr>
          <p:cNvPr id="8" name="Date Placeholder 3"/>
          <p:cNvSpPr>
            <a:spLocks noGrp="1"/>
          </p:cNvSpPr>
          <p:nvPr>
            <p:ph type="dt" sz="quarter" idx="10"/>
          </p:nvPr>
        </p:nvSpPr>
        <p:spPr bwMode="auto">
          <a:xfrm>
            <a:off x="61722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t>August 2022</a:t>
            </a:r>
            <a:endParaRPr lang="en-US" dirty="0"/>
          </a:p>
        </p:txBody>
      </p:sp>
    </p:spTree>
    <p:extLst>
      <p:ext uri="{BB962C8B-B14F-4D97-AF65-F5344CB8AC3E}">
        <p14:creationId xmlns:p14="http://schemas.microsoft.com/office/powerpoint/2010/main" val="1657014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553" y="2133293"/>
            <a:ext cx="8869991" cy="4188242"/>
          </a:xfrm>
        </p:spPr>
        <p:txBody>
          <a:bodyPr>
            <a:normAutofit fontScale="77500" lnSpcReduction="20000"/>
          </a:bodyPr>
          <a:lstStyle/>
          <a:p>
            <a:pPr>
              <a:buSzPct val="100000"/>
              <a:buFont typeface="Wingdings 3" pitchFamily="18" charset="2"/>
              <a:buNone/>
              <a:defRPr/>
            </a:pPr>
            <a:endParaRPr lang="en-US" sz="1600" b="1" dirty="0">
              <a:latin typeface="Baskerville Old Face" pitchFamily="18" charset="0"/>
            </a:endParaRPr>
          </a:p>
          <a:p>
            <a:pPr>
              <a:buSzPct val="100000"/>
              <a:buFont typeface="Wingdings 3" pitchFamily="18" charset="2"/>
              <a:buNone/>
              <a:defRPr/>
            </a:pPr>
            <a:endParaRPr lang="en-US" sz="1600" b="1" dirty="0">
              <a:latin typeface="Baskerville Old Face" pitchFamily="18" charset="0"/>
            </a:endParaRPr>
          </a:p>
          <a:p>
            <a:pPr>
              <a:buSzPct val="100000"/>
              <a:buFont typeface="Wingdings 3" pitchFamily="18" charset="2"/>
              <a:buNone/>
              <a:defRPr/>
            </a:pPr>
            <a:r>
              <a:rPr lang="en-US" sz="1900" b="1" u="sng" dirty="0" smtClean="0">
                <a:effectLst/>
                <a:latin typeface="Baskerville Old Face" pitchFamily="18" charset="0"/>
              </a:rPr>
              <a:t>Schools </a:t>
            </a:r>
            <a:r>
              <a:rPr lang="en-US" sz="1900" b="1" u="sng" dirty="0">
                <a:effectLst/>
                <a:latin typeface="Baskerville Old Face" pitchFamily="18" charset="0"/>
              </a:rPr>
              <a:t>Stores</a:t>
            </a:r>
          </a:p>
          <a:p>
            <a:pPr>
              <a:buSzPct val="100000"/>
              <a:buFont typeface="Wingdings" pitchFamily="2" charset="2"/>
              <a:buChar char="Ø"/>
              <a:defRPr/>
            </a:pPr>
            <a:r>
              <a:rPr lang="en-US" sz="1900" dirty="0">
                <a:effectLst/>
                <a:latin typeface="Baskerville Old Face" pitchFamily="18" charset="0"/>
              </a:rPr>
              <a:t>St. Louis Board of Education Regulation: Business and Non-Instructional Operations Policy </a:t>
            </a:r>
            <a:r>
              <a:rPr lang="en-US" sz="1900" b="1" dirty="0">
                <a:effectLst/>
                <a:latin typeface="Baskerville Old Face" pitchFamily="18" charset="0"/>
              </a:rPr>
              <a:t>R3542.2.3</a:t>
            </a:r>
            <a:r>
              <a:rPr lang="en-US" sz="1900" dirty="0">
                <a:effectLst/>
                <a:latin typeface="Baskerville Old Face" pitchFamily="18" charset="0"/>
              </a:rPr>
              <a:t>  </a:t>
            </a:r>
          </a:p>
          <a:p>
            <a:pPr>
              <a:buSzPct val="100000"/>
              <a:buFont typeface="Wingdings" pitchFamily="2" charset="2"/>
              <a:buChar char="Ø"/>
              <a:defRPr/>
            </a:pPr>
            <a:r>
              <a:rPr lang="en-US" sz="1900" b="1" dirty="0">
                <a:effectLst/>
                <a:latin typeface="Baskerville Old Face" pitchFamily="18" charset="0"/>
              </a:rPr>
              <a:t>Only allowed to sell non-food items during the school day.</a:t>
            </a:r>
          </a:p>
          <a:p>
            <a:pPr>
              <a:buSzPct val="100000"/>
              <a:buFont typeface="Wingdings" pitchFamily="2" charset="2"/>
              <a:buChar char="Ø"/>
              <a:defRPr/>
            </a:pPr>
            <a:r>
              <a:rPr lang="en-US" sz="1900" dirty="0">
                <a:effectLst/>
                <a:latin typeface="Baskerville Old Face" pitchFamily="18" charset="0"/>
              </a:rPr>
              <a:t>No food items will be sold during breakfast or lunch in competition with the National School </a:t>
            </a:r>
            <a:r>
              <a:rPr lang="en-US" sz="1900" dirty="0" smtClean="0">
                <a:effectLst/>
                <a:latin typeface="Baskerville Old Face" pitchFamily="18" charset="0"/>
              </a:rPr>
              <a:t>Breakfast and </a:t>
            </a:r>
            <a:r>
              <a:rPr lang="en-US" sz="1900" dirty="0">
                <a:effectLst/>
                <a:latin typeface="Baskerville Old Face" pitchFamily="18" charset="0"/>
              </a:rPr>
              <a:t>Lunch Program</a:t>
            </a:r>
            <a:r>
              <a:rPr lang="en-US" sz="1900" dirty="0" smtClean="0">
                <a:effectLst/>
                <a:latin typeface="Baskerville Old Face" pitchFamily="18" charset="0"/>
              </a:rPr>
              <a:t>.</a:t>
            </a:r>
          </a:p>
          <a:p>
            <a:pPr>
              <a:buSzPct val="100000"/>
              <a:buFont typeface="Wingdings" pitchFamily="2" charset="2"/>
              <a:buChar char="Ø"/>
              <a:defRPr/>
            </a:pPr>
            <a:endParaRPr lang="en-US" sz="1900" dirty="0">
              <a:effectLst/>
              <a:latin typeface="Baskerville Old Face" pitchFamily="18" charset="0"/>
            </a:endParaRPr>
          </a:p>
          <a:p>
            <a:pPr>
              <a:buSzPct val="100000"/>
              <a:buFont typeface="Wingdings 3" pitchFamily="18" charset="2"/>
              <a:buNone/>
              <a:defRPr/>
            </a:pPr>
            <a:endParaRPr lang="en-US" sz="1900" b="1" dirty="0" smtClean="0">
              <a:effectLst/>
              <a:latin typeface="Baskerville Old Face" pitchFamily="18" charset="0"/>
            </a:endParaRPr>
          </a:p>
          <a:p>
            <a:pPr>
              <a:buSzPct val="100000"/>
              <a:buFont typeface="Wingdings 3" pitchFamily="18" charset="2"/>
              <a:buNone/>
              <a:defRPr/>
            </a:pPr>
            <a:r>
              <a:rPr lang="en-US" sz="1900" b="1" u="sng" dirty="0" smtClean="0">
                <a:effectLst/>
                <a:latin typeface="Baskerville Old Face" pitchFamily="18" charset="0"/>
              </a:rPr>
              <a:t>Fundraisers</a:t>
            </a:r>
            <a:endParaRPr lang="en-US" sz="1900" b="1" u="sng" dirty="0">
              <a:effectLst/>
              <a:latin typeface="Baskerville Old Face" pitchFamily="18" charset="0"/>
            </a:endParaRPr>
          </a:p>
          <a:p>
            <a:pPr>
              <a:buSzPct val="100000"/>
              <a:buFont typeface="Wingdings" panose="05000000000000000000" pitchFamily="2" charset="2"/>
              <a:buChar char="Ø"/>
              <a:defRPr/>
            </a:pPr>
            <a:r>
              <a:rPr lang="en-US" sz="1900" dirty="0" smtClean="0">
                <a:effectLst/>
                <a:latin typeface="Baskerville Old Face" panose="02020602080505020303" pitchFamily="18" charset="0"/>
              </a:rPr>
              <a:t>Non-food </a:t>
            </a:r>
            <a:r>
              <a:rPr lang="en-US" sz="1900" dirty="0">
                <a:effectLst/>
                <a:latin typeface="Baskerville Old Face" panose="02020602080505020303" pitchFamily="18" charset="0"/>
              </a:rPr>
              <a:t>item fundraisers are allowed during the school day. </a:t>
            </a:r>
          </a:p>
          <a:p>
            <a:pPr>
              <a:buSzPct val="100000"/>
              <a:buFont typeface="Wingdings" panose="05000000000000000000" pitchFamily="2" charset="2"/>
              <a:buChar char="Ø"/>
              <a:defRPr/>
            </a:pPr>
            <a:r>
              <a:rPr lang="en-US" sz="1900" b="1" i="1" dirty="0">
                <a:effectLst/>
                <a:latin typeface="Baskerville Old Face" panose="02020602080505020303" pitchFamily="18" charset="0"/>
              </a:rPr>
              <a:t>The standards only apply during school hours (midnight the night before to 30 minutes after the school day ends)</a:t>
            </a:r>
          </a:p>
          <a:p>
            <a:pPr>
              <a:buSzPct val="100000"/>
              <a:buFont typeface="Wingdings" panose="05000000000000000000" pitchFamily="2" charset="2"/>
              <a:buChar char="Ø"/>
              <a:defRPr/>
            </a:pPr>
            <a:r>
              <a:rPr lang="en-US" altLang="en-US" sz="1900" dirty="0">
                <a:effectLst/>
                <a:latin typeface="Baskerville Old Face" panose="02020602080505020303" pitchFamily="18" charset="0"/>
              </a:rPr>
              <a:t>Protocol: All schools requesting fundraisers will need to submit a written request to </a:t>
            </a:r>
            <a:r>
              <a:rPr lang="en-US" altLang="en-US" sz="1900" b="1" i="1" dirty="0">
                <a:effectLst/>
                <a:latin typeface="Baskerville Old Face" panose="02020602080505020303" pitchFamily="18" charset="0"/>
              </a:rPr>
              <a:t>Althea Albert-Santiago </a:t>
            </a:r>
          </a:p>
          <a:p>
            <a:pPr>
              <a:buSzPct val="100000"/>
              <a:buFont typeface="Wingdings" panose="05000000000000000000" pitchFamily="2" charset="2"/>
              <a:buChar char="Ø"/>
              <a:defRPr/>
            </a:pPr>
            <a:r>
              <a:rPr lang="en-US" sz="1900" dirty="0">
                <a:effectLst/>
                <a:latin typeface="Baskerville Old Face" pitchFamily="18" charset="0"/>
              </a:rPr>
              <a:t>Check </a:t>
            </a:r>
            <a:r>
              <a:rPr lang="en-US" sz="1900" dirty="0" smtClean="0">
                <a:effectLst/>
                <a:latin typeface="Baskerville Old Face" pitchFamily="18" charset="0"/>
              </a:rPr>
              <a:t>the fundraiser’s </a:t>
            </a:r>
            <a:r>
              <a:rPr lang="en-US" sz="1900" dirty="0">
                <a:effectLst/>
                <a:latin typeface="Baskerville Old Face" pitchFamily="18" charset="0"/>
              </a:rPr>
              <a:t>ideas on </a:t>
            </a:r>
            <a:r>
              <a:rPr lang="en-US" sz="1900" dirty="0" smtClean="0">
                <a:effectLst/>
                <a:latin typeface="Baskerville Old Face" pitchFamily="18" charset="0"/>
              </a:rPr>
              <a:t>the Food </a:t>
            </a:r>
            <a:r>
              <a:rPr lang="en-US" sz="1900" dirty="0">
                <a:effectLst/>
                <a:latin typeface="Baskerville Old Face" pitchFamily="18" charset="0"/>
              </a:rPr>
              <a:t>and Nutrition webpage </a:t>
            </a:r>
          </a:p>
          <a:p>
            <a:pPr marL="17462" indent="0">
              <a:buSzPct val="100000"/>
              <a:buNone/>
              <a:defRPr/>
            </a:pPr>
            <a:endParaRPr lang="en-US" sz="1900" b="1" dirty="0" smtClean="0">
              <a:effectLst/>
              <a:latin typeface="Baskerville Old Face" pitchFamily="18" charset="0"/>
            </a:endParaRPr>
          </a:p>
          <a:p>
            <a:pPr marL="17462" indent="0">
              <a:buSzPct val="100000"/>
              <a:buNone/>
              <a:defRPr/>
            </a:pPr>
            <a:r>
              <a:rPr lang="en-US" sz="1900" b="1" u="sng" dirty="0" smtClean="0">
                <a:effectLst/>
                <a:latin typeface="Baskerville Old Face" pitchFamily="18" charset="0"/>
              </a:rPr>
              <a:t>Water</a:t>
            </a:r>
            <a:r>
              <a:rPr lang="en-US" sz="1900" b="1" dirty="0" smtClean="0">
                <a:effectLst/>
                <a:latin typeface="Baskerville Old Face" pitchFamily="18" charset="0"/>
              </a:rPr>
              <a:t> </a:t>
            </a:r>
            <a:endParaRPr lang="en-US" sz="1900" b="1" dirty="0">
              <a:effectLst/>
              <a:latin typeface="Baskerville Old Face" pitchFamily="18" charset="0"/>
            </a:endParaRPr>
          </a:p>
          <a:p>
            <a:pPr>
              <a:buSzPct val="100000"/>
              <a:buFont typeface="Wingdings" panose="05000000000000000000" pitchFamily="2" charset="2"/>
              <a:buChar char="Ø"/>
              <a:defRPr/>
            </a:pPr>
            <a:r>
              <a:rPr lang="en-US" sz="1900" dirty="0">
                <a:effectLst/>
                <a:latin typeface="Baskerville Old Face" pitchFamily="18" charset="0"/>
              </a:rPr>
              <a:t>Water </a:t>
            </a:r>
            <a:r>
              <a:rPr lang="en-US" sz="1900" dirty="0" smtClean="0">
                <a:effectLst/>
                <a:latin typeface="Baskerville Old Face" pitchFamily="18" charset="0"/>
              </a:rPr>
              <a:t>is offered </a:t>
            </a:r>
            <a:r>
              <a:rPr lang="en-US" sz="1900" dirty="0">
                <a:effectLst/>
                <a:latin typeface="Baskerville Old Face" pitchFamily="18" charset="0"/>
              </a:rPr>
              <a:t>to all students </a:t>
            </a:r>
            <a:r>
              <a:rPr lang="en-US" sz="1900" dirty="0" smtClean="0">
                <a:effectLst/>
                <a:latin typeface="Baskerville Old Face" pitchFamily="18" charset="0"/>
              </a:rPr>
              <a:t>during breakfast and lunch</a:t>
            </a:r>
          </a:p>
          <a:p>
            <a:pPr>
              <a:buSzPct val="100000"/>
              <a:buFont typeface="Wingdings" panose="05000000000000000000" pitchFamily="2" charset="2"/>
              <a:buChar char="Ø"/>
              <a:defRPr/>
            </a:pPr>
            <a:endParaRPr lang="en-US" sz="1600" dirty="0">
              <a:effectLst/>
              <a:latin typeface="Baskerville Old Face" pitchFamily="18" charset="0"/>
            </a:endParaRPr>
          </a:p>
          <a:p>
            <a:pPr marL="17462" indent="0">
              <a:buSzPct val="100000"/>
              <a:buNone/>
              <a:defRPr/>
            </a:pPr>
            <a:endParaRPr lang="en-US" sz="1600" dirty="0">
              <a:latin typeface="Baskerville Old Face" pitchFamily="18" charset="0"/>
            </a:endParaRPr>
          </a:p>
          <a:p>
            <a:pPr marL="17462" indent="0">
              <a:buSzPct val="100000"/>
              <a:buNone/>
              <a:defRPr/>
            </a:pPr>
            <a:endParaRPr lang="en-US" sz="1600" dirty="0">
              <a:latin typeface="Baskerville Old Face" pitchFamily="18" charset="0"/>
            </a:endParaRPr>
          </a:p>
          <a:p>
            <a:pPr>
              <a:buClr>
                <a:schemeClr val="accent1">
                  <a:lumMod val="60000"/>
                  <a:lumOff val="40000"/>
                </a:schemeClr>
              </a:buClr>
              <a:buSzPct val="100000"/>
              <a:buFont typeface="Wingdings" pitchFamily="2" charset="2"/>
              <a:buChar char="Ø"/>
              <a:defRPr/>
            </a:pPr>
            <a:endParaRPr lang="en-US" sz="1600" dirty="0">
              <a:latin typeface="Baskerville Old Face" pitchFamily="18" charset="0"/>
            </a:endParaRPr>
          </a:p>
        </p:txBody>
      </p:sp>
      <p:sp>
        <p:nvSpPr>
          <p:cNvPr id="8" name="Title 2"/>
          <p:cNvSpPr txBox="1">
            <a:spLocks/>
          </p:cNvSpPr>
          <p:nvPr/>
        </p:nvSpPr>
        <p:spPr>
          <a:xfrm>
            <a:off x="400050" y="115748"/>
            <a:ext cx="7391400" cy="674827"/>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600" dirty="0">
              <a:solidFill>
                <a:srgbClr val="1A2D70"/>
              </a:solidFill>
              <a:effectLst/>
            </a:endParaRPr>
          </a:p>
        </p:txBody>
      </p:sp>
      <p:sp>
        <p:nvSpPr>
          <p:cNvPr id="9" name="Date Placeholder 3"/>
          <p:cNvSpPr>
            <a:spLocks noGrp="1"/>
          </p:cNvSpPr>
          <p:nvPr>
            <p:ph type="dt" sz="quarter" idx="10"/>
          </p:nvPr>
        </p:nvSpPr>
        <p:spPr bwMode="auto">
          <a:xfrm>
            <a:off x="61722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t>August 2022</a:t>
            </a:r>
            <a:endParaRPr lang="en-US" dirty="0"/>
          </a:p>
        </p:txBody>
      </p:sp>
      <p:sp>
        <p:nvSpPr>
          <p:cNvPr id="10" name="Slide Number Placeholder 4"/>
          <p:cNvSpPr>
            <a:spLocks noGrp="1"/>
          </p:cNvSpPr>
          <p:nvPr>
            <p:ph type="sldNum" sz="quarter" idx="12"/>
          </p:nvPr>
        </p:nvSpPr>
        <p:spPr bwMode="auto">
          <a:xfrm>
            <a:off x="8538357" y="6337300"/>
            <a:ext cx="335437"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pPr algn="r" fontAlgn="base">
                <a:spcBef>
                  <a:spcPct val="0"/>
                </a:spcBef>
                <a:spcAft>
                  <a:spcPct val="0"/>
                </a:spcAft>
                <a:defRPr/>
              </a:pPr>
              <a:t>5</a:t>
            </a:fld>
            <a:endParaRPr lang="en-US" dirty="0"/>
          </a:p>
        </p:txBody>
      </p:sp>
      <p:sp>
        <p:nvSpPr>
          <p:cNvPr id="3" name="Rectangle 2"/>
          <p:cNvSpPr/>
          <p:nvPr/>
        </p:nvSpPr>
        <p:spPr>
          <a:xfrm>
            <a:off x="106532" y="1548518"/>
            <a:ext cx="8638457" cy="584775"/>
          </a:xfrm>
          <a:prstGeom prst="rect">
            <a:avLst/>
          </a:prstGeom>
        </p:spPr>
        <p:txBody>
          <a:bodyPr wrap="square">
            <a:spAutoFit/>
          </a:bodyPr>
          <a:lstStyle/>
          <a:p>
            <a:pPr marL="109537" indent="0">
              <a:buFont typeface="Wingdings 3" pitchFamily="18" charset="2"/>
              <a:buNone/>
              <a:defRPr/>
            </a:pPr>
            <a:r>
              <a:rPr lang="en-US" sz="1600" b="1" i="1" dirty="0">
                <a:latin typeface="Baskerville Old Face" panose="02020602080505020303" pitchFamily="18" charset="0"/>
              </a:rPr>
              <a:t>Smart Snack Guidelines  </a:t>
            </a:r>
            <a:r>
              <a:rPr lang="en-US" sz="1600" dirty="0">
                <a:latin typeface="Baskerville Old Face" panose="02020602080505020303" pitchFamily="18" charset="0"/>
              </a:rPr>
              <a:t>include changes in calories, sodium, fat, and sugar for both snacks and beverages and regulates vending machines, fundraisers and school stores.</a:t>
            </a:r>
          </a:p>
        </p:txBody>
      </p:sp>
      <p:sp>
        <p:nvSpPr>
          <p:cNvPr id="4" name="Rectangle 3"/>
          <p:cNvSpPr/>
          <p:nvPr/>
        </p:nvSpPr>
        <p:spPr>
          <a:xfrm>
            <a:off x="304800" y="208345"/>
            <a:ext cx="7658582" cy="584775"/>
          </a:xfrm>
          <a:prstGeom prst="rect">
            <a:avLst/>
          </a:prstGeom>
        </p:spPr>
        <p:txBody>
          <a:bodyPr wrap="square">
            <a:spAutoFit/>
          </a:bodyPr>
          <a:lstStyle/>
          <a:p>
            <a:pPr algn="ctr"/>
            <a:r>
              <a:rPr lang="en-US" sz="3200" b="1" dirty="0">
                <a:solidFill>
                  <a:schemeClr val="accent4"/>
                </a:solidFill>
                <a:effectLst>
                  <a:outerShdw blurRad="38100" dist="38100" dir="2700000" algn="tl">
                    <a:srgbClr val="000000">
                      <a:alpha val="43137"/>
                    </a:srgbClr>
                  </a:outerShdw>
                </a:effectLst>
                <a:latin typeface="+mj-lt"/>
              </a:rPr>
              <a:t>Compliance Guidelines </a:t>
            </a:r>
          </a:p>
        </p:txBody>
      </p:sp>
      <p:pic>
        <p:nvPicPr>
          <p:cNvPr id="5" name="Picture 4"/>
          <p:cNvPicPr>
            <a:picLocks noChangeAspect="1"/>
          </p:cNvPicPr>
          <p:nvPr/>
        </p:nvPicPr>
        <p:blipFill>
          <a:blip r:embed="rId3"/>
          <a:stretch>
            <a:fillRect/>
          </a:stretch>
        </p:blipFill>
        <p:spPr>
          <a:xfrm>
            <a:off x="7531541" y="0"/>
            <a:ext cx="1548518" cy="1548518"/>
          </a:xfrm>
          <a:prstGeom prst="rect">
            <a:avLst/>
          </a:prstGeom>
        </p:spPr>
      </p:pic>
    </p:spTree>
    <p:extLst>
      <p:ext uri="{BB962C8B-B14F-4D97-AF65-F5344CB8AC3E}">
        <p14:creationId xmlns:p14="http://schemas.microsoft.com/office/powerpoint/2010/main" val="50428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553" y="2133293"/>
            <a:ext cx="8869991" cy="4188242"/>
          </a:xfrm>
        </p:spPr>
        <p:txBody>
          <a:bodyPr>
            <a:normAutofit/>
          </a:bodyPr>
          <a:lstStyle/>
          <a:p>
            <a:pPr>
              <a:buSzPct val="100000"/>
              <a:buFont typeface="Wingdings 3" pitchFamily="18" charset="2"/>
              <a:buNone/>
              <a:defRPr/>
            </a:pPr>
            <a:endParaRPr lang="en-US" sz="1600" b="1" dirty="0">
              <a:latin typeface="Baskerville Old Face" pitchFamily="18" charset="0"/>
            </a:endParaRPr>
          </a:p>
          <a:p>
            <a:pPr>
              <a:buSzPct val="100000"/>
              <a:buFont typeface="Wingdings 3" pitchFamily="18" charset="2"/>
              <a:buNone/>
              <a:defRPr/>
            </a:pPr>
            <a:endParaRPr lang="en-US" sz="1600" b="1" dirty="0">
              <a:latin typeface="Baskerville Old Face" pitchFamily="18" charset="0"/>
            </a:endParaRPr>
          </a:p>
          <a:p>
            <a:pPr marL="17462" indent="0">
              <a:buSzPct val="100000"/>
              <a:buNone/>
              <a:defRPr/>
            </a:pPr>
            <a:endParaRPr lang="en-US" sz="1600" dirty="0">
              <a:latin typeface="Baskerville Old Face" pitchFamily="18" charset="0"/>
            </a:endParaRPr>
          </a:p>
          <a:p>
            <a:pPr marL="17462" indent="0">
              <a:buSzPct val="100000"/>
              <a:buNone/>
              <a:defRPr/>
            </a:pPr>
            <a:endParaRPr lang="en-US" sz="1600" dirty="0">
              <a:latin typeface="Baskerville Old Face" pitchFamily="18" charset="0"/>
            </a:endParaRPr>
          </a:p>
          <a:p>
            <a:pPr>
              <a:buClr>
                <a:schemeClr val="accent1">
                  <a:lumMod val="60000"/>
                  <a:lumOff val="40000"/>
                </a:schemeClr>
              </a:buClr>
              <a:buSzPct val="100000"/>
              <a:buFont typeface="Wingdings" pitchFamily="2" charset="2"/>
              <a:buChar char="Ø"/>
              <a:defRPr/>
            </a:pPr>
            <a:endParaRPr lang="en-US" sz="1600" dirty="0">
              <a:latin typeface="Baskerville Old Face" pitchFamily="18" charset="0"/>
            </a:endParaRPr>
          </a:p>
        </p:txBody>
      </p:sp>
      <p:sp>
        <p:nvSpPr>
          <p:cNvPr id="8" name="Title 2"/>
          <p:cNvSpPr txBox="1">
            <a:spLocks/>
          </p:cNvSpPr>
          <p:nvPr/>
        </p:nvSpPr>
        <p:spPr>
          <a:xfrm>
            <a:off x="400050" y="115748"/>
            <a:ext cx="7391400" cy="674827"/>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600" dirty="0">
              <a:solidFill>
                <a:srgbClr val="1A2D70"/>
              </a:solidFill>
              <a:effectLst/>
            </a:endParaRPr>
          </a:p>
        </p:txBody>
      </p:sp>
      <p:sp>
        <p:nvSpPr>
          <p:cNvPr id="9" name="Date Placeholder 3"/>
          <p:cNvSpPr>
            <a:spLocks noGrp="1"/>
          </p:cNvSpPr>
          <p:nvPr>
            <p:ph type="dt" sz="quarter" idx="10"/>
          </p:nvPr>
        </p:nvSpPr>
        <p:spPr bwMode="auto">
          <a:xfrm>
            <a:off x="61722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t>August 2022</a:t>
            </a:r>
            <a:endParaRPr lang="en-US" dirty="0"/>
          </a:p>
        </p:txBody>
      </p:sp>
      <p:sp>
        <p:nvSpPr>
          <p:cNvPr id="10" name="Slide Number Placeholder 4"/>
          <p:cNvSpPr>
            <a:spLocks noGrp="1"/>
          </p:cNvSpPr>
          <p:nvPr>
            <p:ph type="sldNum" sz="quarter" idx="12"/>
          </p:nvPr>
        </p:nvSpPr>
        <p:spPr bwMode="auto">
          <a:xfrm>
            <a:off x="8538357" y="6337300"/>
            <a:ext cx="335437"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pPr algn="r" fontAlgn="base">
                <a:spcBef>
                  <a:spcPct val="0"/>
                </a:spcBef>
                <a:spcAft>
                  <a:spcPct val="0"/>
                </a:spcAft>
                <a:defRPr/>
              </a:pPr>
              <a:t>6</a:t>
            </a:fld>
            <a:endParaRPr lang="en-US" dirty="0"/>
          </a:p>
        </p:txBody>
      </p:sp>
      <p:sp>
        <p:nvSpPr>
          <p:cNvPr id="4" name="Rectangle 3"/>
          <p:cNvSpPr/>
          <p:nvPr/>
        </p:nvSpPr>
        <p:spPr>
          <a:xfrm>
            <a:off x="304800" y="208345"/>
            <a:ext cx="7658582" cy="584775"/>
          </a:xfrm>
          <a:prstGeom prst="rect">
            <a:avLst/>
          </a:prstGeom>
        </p:spPr>
        <p:txBody>
          <a:bodyPr wrap="square">
            <a:spAutoFit/>
          </a:bodyPr>
          <a:lstStyle/>
          <a:p>
            <a:pPr algn="ctr"/>
            <a:r>
              <a:rPr lang="en-US" sz="3200" b="1" dirty="0">
                <a:solidFill>
                  <a:schemeClr val="accent4"/>
                </a:solidFill>
                <a:effectLst>
                  <a:outerShdw blurRad="38100" dist="38100" dir="2700000" algn="tl">
                    <a:srgbClr val="000000">
                      <a:alpha val="43137"/>
                    </a:srgbClr>
                  </a:outerShdw>
                </a:effectLst>
                <a:latin typeface="+mj-lt"/>
              </a:rPr>
              <a:t>Compliance Guidelines </a:t>
            </a:r>
          </a:p>
        </p:txBody>
      </p:sp>
      <p:pic>
        <p:nvPicPr>
          <p:cNvPr id="5" name="Picture 4"/>
          <p:cNvPicPr>
            <a:picLocks noChangeAspect="1"/>
          </p:cNvPicPr>
          <p:nvPr/>
        </p:nvPicPr>
        <p:blipFill>
          <a:blip r:embed="rId3"/>
          <a:stretch>
            <a:fillRect/>
          </a:stretch>
        </p:blipFill>
        <p:spPr>
          <a:xfrm>
            <a:off x="7531541" y="0"/>
            <a:ext cx="1548518" cy="1548518"/>
          </a:xfrm>
          <a:prstGeom prst="rect">
            <a:avLst/>
          </a:prstGeom>
        </p:spPr>
      </p:pic>
      <p:sp>
        <p:nvSpPr>
          <p:cNvPr id="6" name="Rectangle 5"/>
          <p:cNvSpPr/>
          <p:nvPr/>
        </p:nvSpPr>
        <p:spPr>
          <a:xfrm>
            <a:off x="304800" y="906322"/>
            <a:ext cx="4335819" cy="5262979"/>
          </a:xfrm>
          <a:prstGeom prst="rect">
            <a:avLst/>
          </a:prstGeom>
        </p:spPr>
        <p:txBody>
          <a:bodyPr wrap="square">
            <a:spAutoFit/>
          </a:bodyPr>
          <a:lstStyle/>
          <a:p>
            <a:r>
              <a:rPr lang="en-US" sz="1400" b="1" dirty="0">
                <a:latin typeface="Baskerville Old Face" panose="02020602080505020303" pitchFamily="18" charset="0"/>
              </a:rPr>
              <a:t>Special Diet form (OHS-18)</a:t>
            </a:r>
          </a:p>
          <a:p>
            <a:endParaRPr lang="en-US" sz="1400" dirty="0" smtClean="0">
              <a:latin typeface="Baskerville Old Face" panose="02020602080505020303" pitchFamily="18" charset="0"/>
            </a:endParaRPr>
          </a:p>
          <a:p>
            <a:r>
              <a:rPr lang="en-US" sz="1400" dirty="0" smtClean="0">
                <a:latin typeface="Baskerville Old Face" panose="02020602080505020303" pitchFamily="18" charset="0"/>
              </a:rPr>
              <a:t>Written </a:t>
            </a:r>
            <a:r>
              <a:rPr lang="en-US" sz="1400" dirty="0">
                <a:latin typeface="Baskerville Old Face" panose="02020602080505020303" pitchFamily="18" charset="0"/>
              </a:rPr>
              <a:t>documentation from a licensed practitioner </a:t>
            </a:r>
          </a:p>
          <a:p>
            <a:pPr marL="742950" lvl="1" indent="-285750">
              <a:buFont typeface="Wingdings" panose="05000000000000000000" pitchFamily="2" charset="2"/>
              <a:buChar char="Ø"/>
            </a:pPr>
            <a:r>
              <a:rPr lang="en-US" sz="1400" dirty="0">
                <a:latin typeface="Baskerville Old Face" panose="02020602080505020303" pitchFamily="18" charset="0"/>
              </a:rPr>
              <a:t>Diet order </a:t>
            </a:r>
          </a:p>
          <a:p>
            <a:pPr marL="1371600" lvl="2" indent="-457200">
              <a:buFont typeface="Wingdings" panose="05000000000000000000" pitchFamily="2" charset="2"/>
              <a:buChar char="Ø"/>
              <a:defRPr/>
            </a:pPr>
            <a:r>
              <a:rPr lang="en-US" sz="1400" dirty="0">
                <a:latin typeface="Baskerville Old Face" panose="02020602080505020303" pitchFamily="18" charset="0"/>
              </a:rPr>
              <a:t>Identification of the medical or other special dietary condition which restricts the student’s diet </a:t>
            </a:r>
          </a:p>
          <a:p>
            <a:pPr marL="1371600" lvl="2" indent="-457200">
              <a:buFont typeface="Wingdings" panose="05000000000000000000" pitchFamily="2" charset="2"/>
              <a:buChar char="Ø"/>
              <a:defRPr/>
            </a:pPr>
            <a:r>
              <a:rPr lang="en-US" sz="1400" dirty="0">
                <a:latin typeface="Baskerville Old Face" panose="02020602080505020303" pitchFamily="18" charset="0"/>
              </a:rPr>
              <a:t>The food or foods omitted from the student’s diet </a:t>
            </a:r>
          </a:p>
          <a:p>
            <a:pPr marL="1371600" lvl="2" indent="-457200">
              <a:buFont typeface="Wingdings" panose="05000000000000000000" pitchFamily="2" charset="2"/>
              <a:buChar char="Ø"/>
              <a:defRPr/>
            </a:pPr>
            <a:r>
              <a:rPr lang="en-US" sz="1400" dirty="0">
                <a:latin typeface="Baskerville Old Face" panose="02020602080505020303" pitchFamily="18" charset="0"/>
              </a:rPr>
              <a:t>The food or choice of foods to be substituted </a:t>
            </a:r>
          </a:p>
          <a:p>
            <a:pPr marL="1371600" lvl="2" indent="-457200">
              <a:buFont typeface="Wingdings" panose="05000000000000000000" pitchFamily="2" charset="2"/>
              <a:buChar char="Ø"/>
              <a:defRPr/>
            </a:pPr>
            <a:endParaRPr lang="en-US" sz="1400" dirty="0">
              <a:latin typeface="Baskerville Old Face" panose="02020602080505020303" pitchFamily="18" charset="0"/>
            </a:endParaRPr>
          </a:p>
          <a:p>
            <a:pPr marL="742950" lvl="1" indent="-285750">
              <a:buFont typeface="Wingdings" panose="05000000000000000000" pitchFamily="2" charset="2"/>
              <a:buChar char="Ø"/>
            </a:pPr>
            <a:r>
              <a:rPr lang="en-US" sz="1400" dirty="0">
                <a:latin typeface="Baskerville Old Face" panose="02020602080505020303" pitchFamily="18" charset="0"/>
              </a:rPr>
              <a:t>Signature from a licensed practitioner </a:t>
            </a:r>
          </a:p>
          <a:p>
            <a:pPr marL="742950" lvl="1" indent="-285750">
              <a:buFont typeface="Wingdings" panose="05000000000000000000" pitchFamily="2" charset="2"/>
              <a:buChar char="Ø"/>
            </a:pPr>
            <a:endParaRPr lang="en-US" sz="1400" dirty="0">
              <a:latin typeface="Baskerville Old Face" panose="02020602080505020303" pitchFamily="18" charset="0"/>
            </a:endParaRPr>
          </a:p>
          <a:p>
            <a:r>
              <a:rPr lang="en-US" sz="1400" b="1" dirty="0">
                <a:latin typeface="Baskerville Old Face" panose="02020602080505020303" pitchFamily="18" charset="0"/>
              </a:rPr>
              <a:t>New documentation is needed each year to the school nurse or administrator </a:t>
            </a:r>
          </a:p>
          <a:p>
            <a:pPr marL="285750" indent="-285750">
              <a:buFont typeface="Wingdings" panose="05000000000000000000" pitchFamily="2" charset="2"/>
              <a:buChar char="Ø"/>
            </a:pPr>
            <a:endParaRPr lang="en-US" sz="1400" b="1" dirty="0">
              <a:latin typeface="Baskerville Old Face" panose="02020602080505020303" pitchFamily="18" charset="0"/>
            </a:endParaRPr>
          </a:p>
          <a:p>
            <a:r>
              <a:rPr lang="en-US" sz="1400" dirty="0">
                <a:latin typeface="Baskerville Old Face" panose="02020602080505020303" pitchFamily="18" charset="0"/>
              </a:rPr>
              <a:t>The health and nutrition team will create a new menu based on the student’s dietary needs</a:t>
            </a:r>
          </a:p>
          <a:p>
            <a:pPr marL="742950" lvl="1" indent="-285750">
              <a:buFont typeface="Wingdings" panose="05000000000000000000" pitchFamily="2" charset="2"/>
              <a:buChar char="Ø"/>
            </a:pPr>
            <a:r>
              <a:rPr lang="en-US" sz="1400" dirty="0">
                <a:latin typeface="Baskerville Old Face" panose="02020602080505020303" pitchFamily="18" charset="0"/>
              </a:rPr>
              <a:t>The food service staff will prepare the meal for the student</a:t>
            </a:r>
          </a:p>
          <a:p>
            <a:pPr lvl="1"/>
            <a:endParaRPr lang="en-US" sz="1400" dirty="0">
              <a:latin typeface="Baskerville Old Face" panose="02020602080505020303" pitchFamily="18" charset="0"/>
            </a:endParaRPr>
          </a:p>
          <a:p>
            <a:pPr lvl="1"/>
            <a:endParaRPr lang="en-US" sz="1400" dirty="0">
              <a:latin typeface="Baskerville Old Face" panose="02020602080505020303" pitchFamily="18" charset="0"/>
            </a:endParaRPr>
          </a:p>
          <a:p>
            <a:pPr marL="742950" lvl="1" indent="-285750">
              <a:buFont typeface="Courier New" panose="02070309020205020404" pitchFamily="49" charset="0"/>
              <a:buChar char="o"/>
            </a:pPr>
            <a:endParaRPr lang="en-US" sz="1400" u="sng" dirty="0">
              <a:latin typeface="Baskerville Old Face" panose="02020602080505020303" pitchFamily="18" charset="0"/>
            </a:endParaRP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l="1" r="1112" b="917"/>
          <a:stretch/>
        </p:blipFill>
        <p:spPr>
          <a:xfrm>
            <a:off x="5116945" y="1608975"/>
            <a:ext cx="3271982" cy="4253375"/>
          </a:xfrm>
          <a:prstGeom prst="rect">
            <a:avLst/>
          </a:prstGeom>
        </p:spPr>
      </p:pic>
    </p:spTree>
    <p:extLst>
      <p:ext uri="{BB962C8B-B14F-4D97-AF65-F5344CB8AC3E}">
        <p14:creationId xmlns:p14="http://schemas.microsoft.com/office/powerpoint/2010/main" val="2136842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29080" y="6429080"/>
            <a:ext cx="2567084" cy="428920"/>
          </a:xfrm>
        </p:spPr>
        <p:txBody>
          <a:bodyPr/>
          <a:lstStyle/>
          <a:p>
            <a:pPr>
              <a:defRPr/>
            </a:pPr>
            <a:r>
              <a:rPr lang="en-US" dirty="0" smtClean="0"/>
              <a:t>August 2022</a:t>
            </a:r>
            <a:endParaRPr lang="en-US" dirty="0"/>
          </a:p>
        </p:txBody>
      </p:sp>
      <p:sp>
        <p:nvSpPr>
          <p:cNvPr id="5" name="Title 4"/>
          <p:cNvSpPr>
            <a:spLocks noGrp="1"/>
          </p:cNvSpPr>
          <p:nvPr>
            <p:ph type="title"/>
          </p:nvPr>
        </p:nvSpPr>
        <p:spPr>
          <a:xfrm>
            <a:off x="166255" y="643068"/>
            <a:ext cx="7275295" cy="584775"/>
          </a:xfrm>
          <a:prstGeom prst="rect">
            <a:avLst/>
          </a:prstGeom>
        </p:spPr>
        <p:txBody>
          <a:bodyPr wrap="square">
            <a:spAutoFit/>
          </a:bodyPr>
          <a:lstStyle/>
          <a:p>
            <a:r>
              <a:rPr lang="en-US" sz="3200" b="1" dirty="0">
                <a:solidFill>
                  <a:schemeClr val="accent4"/>
                </a:solidFill>
                <a:effectLst>
                  <a:outerShdw blurRad="38100" dist="38100" dir="2700000" algn="tl">
                    <a:srgbClr val="000000">
                      <a:alpha val="43137"/>
                    </a:srgbClr>
                  </a:outerShdw>
                </a:effectLst>
                <a:latin typeface="+mj-lt"/>
              </a:rPr>
              <a:t>Fresh Fruit and Vegetable Program </a:t>
            </a:r>
          </a:p>
        </p:txBody>
      </p:sp>
      <p:sp>
        <p:nvSpPr>
          <p:cNvPr id="6" name="Content Placeholder 5"/>
          <p:cNvSpPr>
            <a:spLocks noGrp="1"/>
          </p:cNvSpPr>
          <p:nvPr>
            <p:ph idx="1"/>
          </p:nvPr>
        </p:nvSpPr>
        <p:spPr>
          <a:xfrm>
            <a:off x="62144" y="945460"/>
            <a:ext cx="9081856" cy="2517612"/>
          </a:xfrm>
          <a:prstGeom prst="rect">
            <a:avLst/>
          </a:prstGeom>
        </p:spPr>
        <p:txBody>
          <a:bodyPr wrap="square">
            <a:spAutoFit/>
          </a:bodyPr>
          <a:lstStyle/>
          <a:p>
            <a:pPr marL="17462" indent="0">
              <a:buNone/>
            </a:pPr>
            <a:endParaRPr lang="en-US" sz="1600" b="1" dirty="0" smtClean="0">
              <a:effectLst/>
              <a:latin typeface="Baskerville Old Face" panose="02020602080505020303" pitchFamily="18" charset="0"/>
              <a:cs typeface="Times New Roman" panose="02020603050405020304" pitchFamily="18" charset="0"/>
            </a:endParaRPr>
          </a:p>
          <a:p>
            <a:pPr marL="17462" indent="0">
              <a:buNone/>
            </a:pPr>
            <a:endParaRPr lang="en-US" sz="1600" b="1" dirty="0">
              <a:effectLst/>
              <a:latin typeface="Baskerville Old Face" panose="02020602080505020303" pitchFamily="18" charset="0"/>
              <a:cs typeface="Times New Roman" panose="02020603050405020304" pitchFamily="18" charset="0"/>
            </a:endParaRPr>
          </a:p>
          <a:p>
            <a:pPr marL="17462" indent="0">
              <a:buNone/>
            </a:pPr>
            <a:r>
              <a:rPr lang="en-US" sz="1400" b="1" dirty="0" smtClean="0">
                <a:effectLst/>
                <a:latin typeface="Baskerville Old Face" panose="02020602080505020303" pitchFamily="18" charset="0"/>
                <a:cs typeface="Times New Roman" panose="02020603050405020304" pitchFamily="18" charset="0"/>
              </a:rPr>
              <a:t>The </a:t>
            </a:r>
            <a:r>
              <a:rPr lang="en-US" sz="1400" b="1" dirty="0">
                <a:effectLst/>
                <a:latin typeface="Baskerville Old Face" panose="02020602080505020303" pitchFamily="18" charset="0"/>
                <a:cs typeface="Times New Roman" panose="02020603050405020304" pitchFamily="18" charset="0"/>
              </a:rPr>
              <a:t>Goal of the </a:t>
            </a:r>
            <a:r>
              <a:rPr lang="en-US" sz="1400" b="1" dirty="0" smtClean="0">
                <a:effectLst/>
                <a:latin typeface="Baskerville Old Face" panose="02020602080505020303" pitchFamily="18" charset="0"/>
                <a:cs typeface="Times New Roman" panose="02020603050405020304" pitchFamily="18" charset="0"/>
              </a:rPr>
              <a:t>FFVP</a:t>
            </a:r>
            <a:endParaRPr lang="en-US" sz="1400" b="1" dirty="0">
              <a:effectLst/>
              <a:latin typeface="Baskerville Old Face" panose="02020602080505020303" pitchFamily="18" charset="0"/>
              <a:cs typeface="Times New Roman" panose="02020603050405020304" pitchFamily="18" charset="0"/>
            </a:endParaRPr>
          </a:p>
          <a:p>
            <a:pPr marL="285750" indent="-285750">
              <a:buFont typeface="Wingdings" panose="05000000000000000000" pitchFamily="2" charset="2"/>
              <a:buChar char="Ø"/>
            </a:pPr>
            <a:r>
              <a:rPr lang="en-US" sz="1400" dirty="0">
                <a:effectLst/>
                <a:latin typeface="Baskerville Old Face" panose="02020602080505020303" pitchFamily="18" charset="0"/>
                <a:cs typeface="Times New Roman" panose="02020603050405020304" pitchFamily="18" charset="0"/>
              </a:rPr>
              <a:t>Create healthier school environments by providing healthier food choices</a:t>
            </a:r>
          </a:p>
          <a:p>
            <a:pPr marL="285750" indent="-285750">
              <a:buFont typeface="Wingdings" panose="05000000000000000000" pitchFamily="2" charset="2"/>
              <a:buChar char="Ø"/>
            </a:pPr>
            <a:r>
              <a:rPr lang="en-US" sz="1400" dirty="0">
                <a:effectLst/>
                <a:latin typeface="Baskerville Old Face" panose="02020602080505020303" pitchFamily="18" charset="0"/>
                <a:cs typeface="Times New Roman" panose="02020603050405020304" pitchFamily="18" charset="0"/>
              </a:rPr>
              <a:t>Expand the variety of fruits and vegetables children experience</a:t>
            </a:r>
          </a:p>
          <a:p>
            <a:pPr marL="285750" indent="-285750">
              <a:buFont typeface="Wingdings" panose="05000000000000000000" pitchFamily="2" charset="2"/>
              <a:buChar char="Ø"/>
            </a:pPr>
            <a:r>
              <a:rPr lang="en-US" sz="1400" dirty="0">
                <a:effectLst/>
                <a:latin typeface="Baskerville Old Face" panose="02020602080505020303" pitchFamily="18" charset="0"/>
                <a:cs typeface="Times New Roman" panose="02020603050405020304" pitchFamily="18" charset="0"/>
              </a:rPr>
              <a:t>Increase children’s fruit and vegetable consumption</a:t>
            </a:r>
          </a:p>
          <a:p>
            <a:pPr marL="285750" indent="-285750">
              <a:buFont typeface="Wingdings" panose="05000000000000000000" pitchFamily="2" charset="2"/>
              <a:buChar char="Ø"/>
            </a:pPr>
            <a:r>
              <a:rPr lang="en-US" sz="1400" dirty="0">
                <a:effectLst/>
                <a:latin typeface="Baskerville Old Face" panose="02020602080505020303" pitchFamily="18" charset="0"/>
                <a:cs typeface="Times New Roman" panose="02020603050405020304" pitchFamily="18" charset="0"/>
              </a:rPr>
              <a:t>Make a difference in children’s diets to impact their present and future health</a:t>
            </a:r>
          </a:p>
          <a:p>
            <a:pPr marL="285750" indent="-285750">
              <a:buFont typeface="Wingdings" panose="05000000000000000000" pitchFamily="2" charset="2"/>
              <a:buChar char="Ø"/>
            </a:pPr>
            <a:endParaRPr lang="en-US" sz="1600" dirty="0" smtClean="0">
              <a:latin typeface="Baskerville Old Face" panose="02020602080505020303" pitchFamily="18" charset="0"/>
              <a:cs typeface="Times New Roman" panose="02020603050405020304" pitchFamily="18" charset="0"/>
            </a:endParaRPr>
          </a:p>
          <a:p>
            <a:pPr marL="285750" indent="-285750">
              <a:buFont typeface="Wingdings" panose="05000000000000000000" pitchFamily="2" charset="2"/>
              <a:buChar char="Ø"/>
            </a:pPr>
            <a:endParaRPr lang="en-US" sz="1600" dirty="0">
              <a:latin typeface="Baskerville Old Face" panose="02020602080505020303" pitchFamily="18" charset="0"/>
              <a:cs typeface="Times New Roman" panose="02020603050405020304" pitchFamily="18" charset="0"/>
            </a:endParaRPr>
          </a:p>
        </p:txBody>
      </p:sp>
      <p:sp>
        <p:nvSpPr>
          <p:cNvPr id="7" name="Rectangle 6"/>
          <p:cNvSpPr/>
          <p:nvPr>
            <p:extLst>
              <p:ext uri="{D42A27DB-BD31-4B8C-83A1-F6EECF244321}">
                <p14:modId xmlns:p14="http://schemas.microsoft.com/office/powerpoint/2010/main" val="4021345092"/>
              </p:ext>
            </p:extLst>
          </p:nvPr>
        </p:nvSpPr>
        <p:spPr>
          <a:xfrm>
            <a:off x="0" y="3186259"/>
            <a:ext cx="9144000" cy="3570208"/>
          </a:xfrm>
          <a:prstGeom prst="rect">
            <a:avLst/>
          </a:prstGeom>
        </p:spPr>
        <p:txBody>
          <a:bodyPr wrap="square" anchor="t">
            <a:spAutoFit/>
          </a:bodyPr>
          <a:lstStyle/>
          <a:p>
            <a:r>
              <a:rPr lang="en-US" sz="1400" b="1" dirty="0">
                <a:latin typeface="Baskerville Old Face" panose="02020602080505020303" pitchFamily="18" charset="0"/>
                <a:cs typeface="Times New Roman" panose="02020603050405020304" pitchFamily="18" charset="0"/>
              </a:rPr>
              <a:t>To be selected for the FFVP, a school </a:t>
            </a:r>
            <a:r>
              <a:rPr lang="en-US" sz="1400" b="1" dirty="0" smtClean="0">
                <a:latin typeface="Baskerville Old Face" panose="02020602080505020303" pitchFamily="18" charset="0"/>
                <a:cs typeface="Times New Roman" panose="02020603050405020304" pitchFamily="18" charset="0"/>
              </a:rPr>
              <a:t>must:</a:t>
            </a:r>
          </a:p>
          <a:p>
            <a:pPr marL="285750" indent="-285750">
              <a:buFont typeface="Wingdings" panose="05000000000000000000" pitchFamily="2" charset="2"/>
              <a:buChar char="Ø"/>
            </a:pPr>
            <a:r>
              <a:rPr lang="en-US" sz="1400" dirty="0" smtClean="0">
                <a:latin typeface="Baskerville Old Face" panose="02020602080505020303" pitchFamily="18" charset="0"/>
                <a:cs typeface="Times New Roman" panose="02020603050405020304" pitchFamily="18" charset="0"/>
              </a:rPr>
              <a:t>Be </a:t>
            </a:r>
            <a:r>
              <a:rPr lang="en-US" sz="1400" dirty="0">
                <a:latin typeface="Baskerville Old Face" panose="02020602080505020303" pitchFamily="18" charset="0"/>
                <a:cs typeface="Times New Roman" panose="02020603050405020304" pitchFamily="18" charset="0"/>
              </a:rPr>
              <a:t>an elementary school </a:t>
            </a:r>
            <a:endParaRPr lang="en-US" sz="1400" b="1" i="1" dirty="0" smtClean="0">
              <a:latin typeface="Baskerville Old Face" panose="02020602080505020303" pitchFamily="18" charset="0"/>
              <a:cs typeface="Times New Roman" panose="02020603050405020304" pitchFamily="18" charset="0"/>
            </a:endParaRPr>
          </a:p>
          <a:p>
            <a:pPr marL="285750" indent="-285750">
              <a:buFont typeface="Wingdings" panose="05000000000000000000" pitchFamily="2" charset="2"/>
              <a:buChar char="Ø"/>
            </a:pPr>
            <a:r>
              <a:rPr lang="en-US" sz="1400" dirty="0" smtClean="0">
                <a:latin typeface="Baskerville Old Face" panose="02020602080505020303" pitchFamily="18" charset="0"/>
                <a:cs typeface="Times New Roman" panose="02020603050405020304" pitchFamily="18" charset="0"/>
              </a:rPr>
              <a:t>Have a high percentage of students eligible for the Community Eligibility Provision Program </a:t>
            </a: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Participate in the NSLP </a:t>
            </a:r>
            <a:endParaRPr lang="en-US" sz="1400" dirty="0" smtClean="0">
              <a:latin typeface="Baskerville Old Face" panose="02020602080505020303" pitchFamily="18" charset="0"/>
              <a:cs typeface="Times New Roman" panose="02020603050405020304" pitchFamily="18" charset="0"/>
            </a:endParaRP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Complete an annual application for the FFVP </a:t>
            </a:r>
            <a:endParaRPr lang="en-US" sz="1400" dirty="0" smtClean="0">
              <a:latin typeface="Baskerville Old Face" panose="02020602080505020303" pitchFamily="18" charset="0"/>
              <a:cs typeface="Times New Roman" panose="02020603050405020304" pitchFamily="18" charset="0"/>
            </a:endParaRPr>
          </a:p>
          <a:p>
            <a:pPr marL="285750" indent="-285750">
              <a:buFont typeface="Wingdings" panose="05000000000000000000" pitchFamily="2" charset="2"/>
              <a:buChar char="Ø"/>
            </a:pPr>
            <a:r>
              <a:rPr lang="en-US" sz="1400" dirty="0" smtClean="0">
                <a:latin typeface="Baskerville Old Face" panose="02020602080505020303" pitchFamily="18" charset="0"/>
                <a:cs typeface="Times New Roman" panose="02020603050405020304" pitchFamily="18" charset="0"/>
              </a:rPr>
              <a:t>Make </a:t>
            </a:r>
            <a:r>
              <a:rPr lang="en-US" sz="1400" dirty="0">
                <a:latin typeface="Baskerville Old Face" panose="02020602080505020303" pitchFamily="18" charset="0"/>
                <a:cs typeface="Times New Roman" panose="02020603050405020304" pitchFamily="18" charset="0"/>
              </a:rPr>
              <a:t>free fresh fruits and vegetables available to all </a:t>
            </a:r>
            <a:r>
              <a:rPr lang="en-US" sz="1400" i="1" dirty="0">
                <a:latin typeface="Baskerville Old Face" panose="02020602080505020303" pitchFamily="18" charset="0"/>
                <a:cs typeface="Times New Roman" panose="02020603050405020304" pitchFamily="18" charset="0"/>
              </a:rPr>
              <a:t>enrolled </a:t>
            </a:r>
            <a:r>
              <a:rPr lang="en-US" sz="1400" dirty="0">
                <a:latin typeface="Baskerville Old Face" panose="02020602080505020303" pitchFamily="18" charset="0"/>
                <a:cs typeface="Times New Roman" panose="02020603050405020304" pitchFamily="18" charset="0"/>
              </a:rPr>
              <a:t>children</a:t>
            </a: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Provide fresh fruits and vegetables only during the school day (not before or after school or during summer school)</a:t>
            </a: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Widely publicize within the school the availability of free fresh fruits and vegetables</a:t>
            </a:r>
          </a:p>
          <a:p>
            <a:pPr marL="28575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Have documented support of the food service manager, </a:t>
            </a:r>
            <a:r>
              <a:rPr lang="en-US" sz="1400" dirty="0" smtClean="0">
                <a:latin typeface="Baskerville Old Face" panose="02020602080505020303" pitchFamily="18" charset="0"/>
                <a:cs typeface="Times New Roman" panose="02020603050405020304" pitchFamily="18" charset="0"/>
              </a:rPr>
              <a:t>principal, </a:t>
            </a:r>
            <a:r>
              <a:rPr lang="en-US" sz="1400" dirty="0">
                <a:latin typeface="Baskerville Old Face" panose="02020602080505020303" pitchFamily="18" charset="0"/>
                <a:cs typeface="Times New Roman" panose="02020603050405020304" pitchFamily="18" charset="0"/>
              </a:rPr>
              <a:t>and district superintendent</a:t>
            </a:r>
          </a:p>
          <a:p>
            <a:pPr marL="285750" lvl="0" indent="-285750">
              <a:buFont typeface="Wingdings" panose="05000000000000000000" pitchFamily="2" charset="2"/>
              <a:buChar char="Ø"/>
            </a:pPr>
            <a:r>
              <a:rPr lang="en-US" sz="1400" dirty="0">
                <a:latin typeface="Baskerville Old Face" panose="02020602080505020303" pitchFamily="18" charset="0"/>
                <a:cs typeface="Times New Roman" panose="02020603050405020304" pitchFamily="18" charset="0"/>
              </a:rPr>
              <a:t>Serve free fresh fruits and vegetables outside of the NSLP and SBP meal periods five days per week </a:t>
            </a:r>
          </a:p>
          <a:p>
            <a:pPr marL="285750" lvl="0" indent="-285750">
              <a:buFont typeface="Wingdings" panose="05000000000000000000" pitchFamily="2" charset="2"/>
              <a:buChar char="Ø"/>
            </a:pPr>
            <a:r>
              <a:rPr lang="en-US" sz="1400" dirty="0" smtClean="0">
                <a:latin typeface="Baskerville Old Face" panose="02020602080505020303" pitchFamily="18" charset="0"/>
                <a:cs typeface="Times New Roman" panose="02020603050405020304" pitchFamily="18" charset="0"/>
              </a:rPr>
              <a:t>The staff </a:t>
            </a:r>
            <a:r>
              <a:rPr lang="en-US" sz="1400" dirty="0">
                <a:latin typeface="Baskerville Old Face" panose="02020602080505020303" pitchFamily="18" charset="0"/>
                <a:cs typeface="Times New Roman" panose="02020603050405020304" pitchFamily="18" charset="0"/>
              </a:rPr>
              <a:t>works with </a:t>
            </a:r>
            <a:r>
              <a:rPr lang="en-US" sz="1400" dirty="0" smtClean="0">
                <a:latin typeface="Baskerville Old Face" panose="02020602080505020303" pitchFamily="18" charset="0"/>
                <a:cs typeface="Times New Roman" panose="02020603050405020304" pitchFamily="18" charset="0"/>
              </a:rPr>
              <a:t>the FFVP coordinator</a:t>
            </a:r>
          </a:p>
          <a:p>
            <a:pPr lvl="0"/>
            <a:r>
              <a:rPr lang="en-US" sz="1600" dirty="0" smtClean="0">
                <a:latin typeface="Baskerville Old Face" panose="02020602080505020303" pitchFamily="18" charset="0"/>
              </a:rPr>
              <a:t> </a:t>
            </a:r>
            <a:endParaRPr lang="en-US" sz="1600" dirty="0">
              <a:latin typeface="Baskerville Old Face" panose="02020602080505020303" pitchFamily="18" charset="0"/>
            </a:endParaRPr>
          </a:p>
          <a:p>
            <a:pPr algn="ctr"/>
            <a:r>
              <a:rPr lang="en-US" sz="1400" b="1" dirty="0">
                <a:latin typeface="Baskerville Old Face" panose="02020602080505020303" pitchFamily="18" charset="0"/>
              </a:rPr>
              <a:t>For additional information, please contact: </a:t>
            </a:r>
          </a:p>
          <a:p>
            <a:pPr lvl="0" algn="ctr"/>
            <a:r>
              <a:rPr lang="en-US" sz="1400" dirty="0">
                <a:latin typeface="Baskerville Old Face" panose="02020602080505020303" pitchFamily="18" charset="0"/>
              </a:rPr>
              <a:t>Tenecia Williams, Accountability Specialist</a:t>
            </a:r>
          </a:p>
          <a:p>
            <a:pPr lvl="0" algn="ctr"/>
            <a:r>
              <a:rPr lang="en-US" sz="1400" b="1" dirty="0">
                <a:latin typeface="Baskerville Old Face" panose="02020602080505020303" pitchFamily="18" charset="0"/>
                <a:hlinkClick r:id="rId2"/>
              </a:rPr>
              <a:t>Tenecia.williams@slps.org</a:t>
            </a:r>
            <a:r>
              <a:rPr lang="en-US" sz="1400" dirty="0">
                <a:latin typeface="Baskerville Old Face" panose="02020602080505020303" pitchFamily="18" charset="0"/>
              </a:rPr>
              <a:t> or 314-345-2308  </a:t>
            </a:r>
          </a:p>
          <a:p>
            <a:pPr marL="285750" indent="-285750">
              <a:buFont typeface="Wingdings" panose="05000000000000000000" pitchFamily="2" charset="2"/>
              <a:buChar char="Ø"/>
            </a:pPr>
            <a:endParaRPr lang="en-US" sz="1400" dirty="0">
              <a:latin typeface="Baskerville Old Face" panose="02020602080505020303" pitchFamily="18" charset="0"/>
            </a:endParaRPr>
          </a:p>
        </p:txBody>
      </p:sp>
      <p:pic>
        <p:nvPicPr>
          <p:cNvPr id="2" name="Picture 1"/>
          <p:cNvPicPr>
            <a:picLocks noChangeAspect="1"/>
          </p:cNvPicPr>
          <p:nvPr/>
        </p:nvPicPr>
        <p:blipFill>
          <a:blip r:embed="rId3"/>
          <a:stretch>
            <a:fillRect/>
          </a:stretch>
        </p:blipFill>
        <p:spPr>
          <a:xfrm>
            <a:off x="7441550" y="0"/>
            <a:ext cx="1554615" cy="1548518"/>
          </a:xfrm>
          <a:prstGeom prst="rect">
            <a:avLst/>
          </a:prstGeom>
        </p:spPr>
      </p:pic>
    </p:spTree>
    <p:extLst>
      <p:ext uri="{BB962C8B-B14F-4D97-AF65-F5344CB8AC3E}">
        <p14:creationId xmlns:p14="http://schemas.microsoft.com/office/powerpoint/2010/main" val="411723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76213" y="6259398"/>
            <a:ext cx="2519951" cy="443060"/>
          </a:xfrm>
        </p:spPr>
        <p:txBody>
          <a:bodyPr/>
          <a:lstStyle/>
          <a:p>
            <a:pPr>
              <a:defRPr/>
            </a:pPr>
            <a:r>
              <a:rPr lang="en-US" dirty="0" smtClean="0"/>
              <a:t>August 2022</a:t>
            </a:r>
            <a:endParaRPr lang="en-US" dirty="0"/>
          </a:p>
        </p:txBody>
      </p:sp>
      <p:sp>
        <p:nvSpPr>
          <p:cNvPr id="5" name="Title 4"/>
          <p:cNvSpPr>
            <a:spLocks noGrp="1"/>
          </p:cNvSpPr>
          <p:nvPr>
            <p:ph type="title"/>
          </p:nvPr>
        </p:nvSpPr>
        <p:spPr>
          <a:xfrm>
            <a:off x="62144" y="150627"/>
            <a:ext cx="7989903" cy="1077218"/>
          </a:xfrm>
          <a:prstGeom prst="rect">
            <a:avLst/>
          </a:prstGeom>
        </p:spPr>
        <p:txBody>
          <a:bodyPr wrap="square">
            <a:spAutoFit/>
          </a:bodyPr>
          <a:lstStyle/>
          <a:p>
            <a:pPr algn="ctr"/>
            <a:r>
              <a:rPr lang="en-US" sz="3200" b="1" dirty="0" smtClean="0">
                <a:solidFill>
                  <a:schemeClr val="accent4"/>
                </a:solidFill>
                <a:effectLst>
                  <a:outerShdw blurRad="38100" dist="38100" dir="2700000" algn="tl">
                    <a:srgbClr val="000000">
                      <a:alpha val="43137"/>
                    </a:srgbClr>
                  </a:outerShdw>
                </a:effectLst>
                <a:latin typeface="+mj-lt"/>
              </a:rPr>
              <a:t>Catering Services </a:t>
            </a:r>
            <a:br>
              <a:rPr lang="en-US" sz="3200" b="1" dirty="0" smtClean="0">
                <a:solidFill>
                  <a:schemeClr val="accent4"/>
                </a:solidFill>
                <a:effectLst>
                  <a:outerShdw blurRad="38100" dist="38100" dir="2700000" algn="tl">
                    <a:srgbClr val="000000">
                      <a:alpha val="43137"/>
                    </a:srgbClr>
                  </a:outerShdw>
                </a:effectLst>
                <a:latin typeface="+mj-lt"/>
              </a:rPr>
            </a:br>
            <a:r>
              <a:rPr lang="en-US" sz="3200" b="1" dirty="0" smtClean="0">
                <a:solidFill>
                  <a:schemeClr val="accent4"/>
                </a:solidFill>
                <a:effectLst>
                  <a:outerShdw blurRad="38100" dist="38100" dir="2700000" algn="tl">
                    <a:srgbClr val="000000">
                      <a:alpha val="43137"/>
                    </a:srgbClr>
                  </a:outerShdw>
                </a:effectLst>
                <a:latin typeface="+mj-lt"/>
              </a:rPr>
              <a:t> </a:t>
            </a:r>
            <a:endParaRPr lang="en-US" sz="3200" b="1" dirty="0">
              <a:solidFill>
                <a:schemeClr val="accent4"/>
              </a:solidFill>
              <a:effectLst>
                <a:outerShdw blurRad="38100" dist="38100" dir="2700000" algn="tl">
                  <a:srgbClr val="000000">
                    <a:alpha val="43137"/>
                  </a:srgbClr>
                </a:outerShdw>
              </a:effectLst>
              <a:latin typeface="+mj-lt"/>
            </a:endParaRPr>
          </a:p>
        </p:txBody>
      </p:sp>
      <p:sp>
        <p:nvSpPr>
          <p:cNvPr id="6" name="Content Placeholder 5"/>
          <p:cNvSpPr>
            <a:spLocks noGrp="1"/>
          </p:cNvSpPr>
          <p:nvPr>
            <p:ph idx="1"/>
          </p:nvPr>
        </p:nvSpPr>
        <p:spPr>
          <a:xfrm>
            <a:off x="62146" y="1478409"/>
            <a:ext cx="9081854" cy="5816977"/>
          </a:xfrm>
          <a:prstGeom prst="rect">
            <a:avLst/>
          </a:prstGeom>
        </p:spPr>
        <p:txBody>
          <a:bodyPr wrap="square">
            <a:spAutoFit/>
          </a:bodyPr>
          <a:lstStyle/>
          <a:p>
            <a:pPr marL="17462" indent="0">
              <a:buNone/>
            </a:pPr>
            <a:r>
              <a:rPr lang="en-US" sz="1500" b="1" dirty="0" smtClean="0">
                <a:effectLst/>
                <a:latin typeface="Baskerville Old Face" panose="02020602080505020303" pitchFamily="18" charset="0"/>
                <a:cs typeface="Times New Roman" panose="02020603050405020304" pitchFamily="18" charset="0"/>
              </a:rPr>
              <a:t>Booking An Event </a:t>
            </a:r>
          </a:p>
          <a:p>
            <a:pPr marL="17462" indent="0">
              <a:buNone/>
            </a:pPr>
            <a:endParaRPr lang="en-US" sz="1500" b="1" dirty="0">
              <a:effectLst/>
              <a:latin typeface="Baskerville Old Face" panose="02020602080505020303" pitchFamily="18" charset="0"/>
              <a:cs typeface="Times New Roman" panose="02020603050405020304" pitchFamily="18" charset="0"/>
            </a:endParaRPr>
          </a:p>
          <a:p>
            <a:pPr marL="285750" indent="-285750">
              <a:buFont typeface="Wingdings" panose="05000000000000000000" pitchFamily="2" charset="2"/>
              <a:buChar char="Ø"/>
            </a:pPr>
            <a:r>
              <a:rPr lang="en-US" sz="1500" dirty="0" smtClean="0">
                <a:effectLst/>
                <a:latin typeface="Baskerville Old Face" panose="02020602080505020303" pitchFamily="18" charset="0"/>
                <a:cs typeface="Times New Roman" panose="02020603050405020304" pitchFamily="18" charset="0"/>
              </a:rPr>
              <a:t>Contact and email Erika Hollinshed, Catering Services Coordinator in Food Nutrition Services for all catering requests. </a:t>
            </a:r>
          </a:p>
          <a:p>
            <a:pPr marL="285750" indent="-285750">
              <a:buFont typeface="Wingdings" panose="05000000000000000000" pitchFamily="2" charset="2"/>
              <a:buChar char="Ø"/>
            </a:pPr>
            <a:r>
              <a:rPr lang="en-US" sz="1500" dirty="0" smtClean="0">
                <a:effectLst/>
                <a:latin typeface="Baskerville Old Face" panose="02020602080505020303" pitchFamily="18" charset="0"/>
              </a:rPr>
              <a:t>Please </a:t>
            </a:r>
            <a:r>
              <a:rPr lang="en-US" sz="1500" dirty="0">
                <a:effectLst/>
                <a:latin typeface="Baskerville Old Face" panose="02020602080505020303" pitchFamily="18" charset="0"/>
              </a:rPr>
              <a:t>copy Carolyn Penn, SFE General Manager of Food Services </a:t>
            </a:r>
            <a:r>
              <a:rPr lang="en-US" sz="1500" u="sng" dirty="0">
                <a:effectLst/>
                <a:latin typeface="Baskerville Old Face" panose="02020602080505020303" pitchFamily="18" charset="0"/>
                <a:hlinkClick r:id="rId2"/>
              </a:rPr>
              <a:t>Carolyn.Penn@sfellc.org</a:t>
            </a:r>
            <a:r>
              <a:rPr lang="en-US" sz="1500" dirty="0">
                <a:effectLst/>
                <a:latin typeface="Baskerville Old Face" panose="02020602080505020303" pitchFamily="18" charset="0"/>
              </a:rPr>
              <a:t> and Althea Albert-Santiago, Director Food and Nutrition Services Department </a:t>
            </a:r>
            <a:r>
              <a:rPr lang="en-US" sz="1500" u="sng" dirty="0">
                <a:effectLst/>
                <a:latin typeface="Baskerville Old Face" panose="02020602080505020303" pitchFamily="18" charset="0"/>
                <a:hlinkClick r:id="rId3"/>
              </a:rPr>
              <a:t>Althea.Albert-Santiago@slps.org</a:t>
            </a:r>
            <a:r>
              <a:rPr lang="en-US" sz="1500" dirty="0">
                <a:effectLst/>
                <a:latin typeface="Baskerville Old Face" panose="02020602080505020303" pitchFamily="18" charset="0"/>
              </a:rPr>
              <a:t> on all catering requests. </a:t>
            </a:r>
            <a:endParaRPr lang="en-US" sz="1500" dirty="0" smtClean="0">
              <a:effectLst/>
              <a:latin typeface="Baskerville Old Face" panose="02020602080505020303" pitchFamily="18" charset="0"/>
            </a:endParaRPr>
          </a:p>
          <a:p>
            <a:pPr>
              <a:buFont typeface="Wingdings" panose="05000000000000000000" pitchFamily="2" charset="2"/>
              <a:buChar char="Ø"/>
            </a:pPr>
            <a:r>
              <a:rPr lang="en-US" sz="1500" dirty="0">
                <a:effectLst/>
                <a:latin typeface="Baskerville Old Face" panose="02020602080505020303" pitchFamily="18" charset="0"/>
              </a:rPr>
              <a:t>Catering requests must be submitted via email Monday-Friday by 3pm.  </a:t>
            </a:r>
            <a:r>
              <a:rPr lang="en-US" sz="1500" b="1" i="1" dirty="0">
                <a:effectLst/>
                <a:latin typeface="Baskerville Old Face" panose="02020602080505020303" pitchFamily="18" charset="0"/>
              </a:rPr>
              <a:t>Next day catering orders will not be accepted.</a:t>
            </a:r>
            <a:endParaRPr lang="en-US" sz="1500" dirty="0">
              <a:effectLst/>
              <a:latin typeface="Baskerville Old Face" panose="02020602080505020303" pitchFamily="18" charset="0"/>
            </a:endParaRPr>
          </a:p>
          <a:p>
            <a:pPr marL="285750" indent="-285750">
              <a:buFont typeface="Wingdings" panose="05000000000000000000" pitchFamily="2" charset="2"/>
              <a:buChar char="Ø"/>
            </a:pPr>
            <a:r>
              <a:rPr lang="en-US" sz="1500" dirty="0">
                <a:effectLst/>
                <a:latin typeface="Baskerville Old Face" panose="02020602080505020303" pitchFamily="18" charset="0"/>
              </a:rPr>
              <a:t>Complete the Saint Louis Public Schools Catering Request Form within </a:t>
            </a:r>
            <a:r>
              <a:rPr lang="en-US" sz="1500" b="1" dirty="0">
                <a:effectLst/>
                <a:latin typeface="Baskerville Old Face" panose="02020602080505020303" pitchFamily="18" charset="0"/>
              </a:rPr>
              <a:t>FIVE (5) days</a:t>
            </a:r>
            <a:r>
              <a:rPr lang="en-US" sz="1500" dirty="0">
                <a:effectLst/>
                <a:latin typeface="Baskerville Old Face" panose="02020602080505020303" pitchFamily="18" charset="0"/>
              </a:rPr>
              <a:t> from the day of the event. </a:t>
            </a:r>
            <a:endParaRPr lang="en-US" sz="1500" dirty="0" smtClean="0">
              <a:effectLst/>
              <a:latin typeface="Baskerville Old Face" panose="02020602080505020303" pitchFamily="18" charset="0"/>
            </a:endParaRPr>
          </a:p>
          <a:p>
            <a:pPr marL="285750" indent="-285750">
              <a:buFont typeface="Wingdings" panose="05000000000000000000" pitchFamily="2" charset="2"/>
              <a:buChar char="Ø"/>
            </a:pPr>
            <a:r>
              <a:rPr lang="en-US" sz="1500" dirty="0" smtClean="0">
                <a:effectLst/>
                <a:latin typeface="Baskerville Old Face" panose="02020602080505020303" pitchFamily="18" charset="0"/>
              </a:rPr>
              <a:t>The </a:t>
            </a:r>
            <a:r>
              <a:rPr lang="en-US" sz="1500" b="1" dirty="0">
                <a:effectLst/>
                <a:latin typeface="Baskerville Old Face" panose="02020602080505020303" pitchFamily="18" charset="0"/>
              </a:rPr>
              <a:t>Catering Request Form, Order </a:t>
            </a:r>
            <a:r>
              <a:rPr lang="en-US" sz="1500" b="1" dirty="0" smtClean="0">
                <a:effectLst/>
                <a:latin typeface="Baskerville Old Face" panose="02020602080505020303" pitchFamily="18" charset="0"/>
              </a:rPr>
              <a:t>Confirmation, </a:t>
            </a:r>
            <a:r>
              <a:rPr lang="en-US" sz="1500" b="1" dirty="0">
                <a:effectLst/>
                <a:latin typeface="Baskerville Old Face" panose="02020602080505020303" pitchFamily="18" charset="0"/>
              </a:rPr>
              <a:t>and </a:t>
            </a:r>
            <a:r>
              <a:rPr lang="en-US" sz="1500" b="1" dirty="0" smtClean="0">
                <a:effectLst/>
                <a:latin typeface="Baskerville Old Face" panose="02020602080505020303" pitchFamily="18" charset="0"/>
              </a:rPr>
              <a:t>Invoice will </a:t>
            </a:r>
            <a:r>
              <a:rPr lang="en-US" sz="1500" dirty="0" smtClean="0">
                <a:effectLst/>
                <a:latin typeface="Baskerville Old Face" panose="02020602080505020303" pitchFamily="18" charset="0"/>
              </a:rPr>
              <a:t> be emailed within </a:t>
            </a:r>
            <a:r>
              <a:rPr lang="en-US" sz="1500" dirty="0">
                <a:effectLst/>
                <a:latin typeface="Baskerville Old Face" panose="02020602080505020303" pitchFamily="18" charset="0"/>
              </a:rPr>
              <a:t>24 hours after booking the </a:t>
            </a:r>
            <a:r>
              <a:rPr lang="en-US" sz="1500" dirty="0" smtClean="0">
                <a:effectLst/>
                <a:latin typeface="Baskerville Old Face" panose="02020602080505020303" pitchFamily="18" charset="0"/>
              </a:rPr>
              <a:t>event</a:t>
            </a:r>
          </a:p>
          <a:p>
            <a:pPr marL="285750" indent="-285750">
              <a:buFont typeface="Wingdings" panose="05000000000000000000" pitchFamily="2" charset="2"/>
              <a:buChar char="Ø"/>
            </a:pPr>
            <a:r>
              <a:rPr lang="en-US" sz="1500" dirty="0">
                <a:effectLst/>
                <a:latin typeface="Baskerville Old Face" panose="02020602080505020303" pitchFamily="18" charset="0"/>
              </a:rPr>
              <a:t>After the event, it is the client’s responsibility to complete all required forms for payment (i.e. Checklist for invoice payments and reimbursements, voucher certification forms, etc.  </a:t>
            </a:r>
            <a:r>
              <a:rPr lang="en-US" sz="1500" b="1" i="1" dirty="0" smtClean="0">
                <a:effectLst/>
                <a:latin typeface="Baskerville Old Face" panose="02020602080505020303" pitchFamily="18" charset="0"/>
              </a:rPr>
              <a:t>Submit </a:t>
            </a:r>
            <a:r>
              <a:rPr lang="en-US" sz="1500" b="1" i="1" dirty="0">
                <a:effectLst/>
                <a:latin typeface="Baskerville Old Face" panose="02020602080505020303" pitchFamily="18" charset="0"/>
              </a:rPr>
              <a:t>all payments </a:t>
            </a:r>
            <a:r>
              <a:rPr lang="en-US" sz="1500" dirty="0">
                <a:effectLst/>
                <a:latin typeface="Baskerville Old Face" panose="02020602080505020303" pitchFamily="18" charset="0"/>
              </a:rPr>
              <a:t>to Beverly Foster, Accounts Payable Supervisor at </a:t>
            </a:r>
            <a:r>
              <a:rPr lang="en-US" sz="1500" dirty="0">
                <a:effectLst/>
                <a:latin typeface="Baskerville Old Face" panose="02020602080505020303" pitchFamily="18" charset="0"/>
                <a:hlinkClick r:id="rId4"/>
              </a:rPr>
              <a:t>Beverly.foster@slps.org</a:t>
            </a:r>
            <a:r>
              <a:rPr lang="en-US" sz="1500" dirty="0">
                <a:effectLst/>
                <a:latin typeface="Baskerville Old Face" panose="02020602080505020303" pitchFamily="18" charset="0"/>
              </a:rPr>
              <a:t>. Contact number: 314-345-2493.  </a:t>
            </a:r>
          </a:p>
          <a:p>
            <a:pPr>
              <a:buFont typeface="Wingdings" panose="05000000000000000000" pitchFamily="2" charset="2"/>
              <a:buChar char="Ø"/>
            </a:pPr>
            <a:endParaRPr lang="en-US" sz="1500" dirty="0">
              <a:effectLst/>
              <a:latin typeface="Baskerville Old Face" panose="02020602080505020303" pitchFamily="18" charset="0"/>
            </a:endParaRPr>
          </a:p>
          <a:p>
            <a:pPr marL="285750" indent="-285750">
              <a:buFont typeface="Wingdings" panose="05000000000000000000" pitchFamily="2" charset="2"/>
              <a:buChar char="Ø"/>
            </a:pPr>
            <a:endParaRPr lang="en-US" sz="1500" dirty="0" smtClean="0">
              <a:effectLst/>
              <a:latin typeface="Baskerville Old Face" panose="02020602080505020303" pitchFamily="18" charset="0"/>
              <a:cs typeface="Times New Roman" panose="02020603050405020304" pitchFamily="18" charset="0"/>
            </a:endParaRPr>
          </a:p>
          <a:p>
            <a:pPr marL="17462" indent="0" algn="ctr">
              <a:buNone/>
            </a:pPr>
            <a:r>
              <a:rPr lang="en-US" sz="1500" b="1" dirty="0" smtClean="0">
                <a:effectLst/>
                <a:latin typeface="Baskerville Old Face" panose="02020602080505020303" pitchFamily="18" charset="0"/>
              </a:rPr>
              <a:t>For </a:t>
            </a:r>
            <a:r>
              <a:rPr lang="en-US" sz="1500" b="1" dirty="0">
                <a:effectLst/>
                <a:latin typeface="Baskerville Old Face" panose="02020602080505020303" pitchFamily="18" charset="0"/>
              </a:rPr>
              <a:t>additional information, please contact: </a:t>
            </a:r>
          </a:p>
          <a:p>
            <a:pPr marL="17462" lvl="0" indent="0" algn="ctr">
              <a:buNone/>
            </a:pPr>
            <a:r>
              <a:rPr lang="en-US" sz="1500" dirty="0" err="1" smtClean="0">
                <a:effectLst/>
                <a:latin typeface="Baskerville Old Face" panose="02020602080505020303" pitchFamily="18" charset="0"/>
              </a:rPr>
              <a:t>Erika.Hollinshed,Catering</a:t>
            </a:r>
            <a:r>
              <a:rPr lang="en-US" sz="1500" dirty="0" smtClean="0">
                <a:effectLst/>
                <a:latin typeface="Baskerville Old Face" panose="02020602080505020303" pitchFamily="18" charset="0"/>
              </a:rPr>
              <a:t> Services Coordinator</a:t>
            </a:r>
            <a:endParaRPr lang="en-US" sz="1500" dirty="0">
              <a:effectLst/>
              <a:latin typeface="Baskerville Old Face" panose="02020602080505020303" pitchFamily="18" charset="0"/>
            </a:endParaRPr>
          </a:p>
          <a:p>
            <a:pPr marL="17462" lvl="0" indent="0" algn="ctr">
              <a:buNone/>
            </a:pPr>
            <a:r>
              <a:rPr lang="en-US" sz="1500" b="1" dirty="0" smtClean="0">
                <a:effectLst/>
                <a:latin typeface="Baskerville Old Face" panose="02020602080505020303" pitchFamily="18" charset="0"/>
                <a:hlinkClick r:id="rId5"/>
              </a:rPr>
              <a:t>Erika. Hollinshed @slps.org</a:t>
            </a:r>
            <a:r>
              <a:rPr lang="en-US" sz="1500" dirty="0" smtClean="0">
                <a:effectLst/>
                <a:latin typeface="Baskerville Old Face" panose="02020602080505020303" pitchFamily="18" charset="0"/>
              </a:rPr>
              <a:t> </a:t>
            </a:r>
            <a:r>
              <a:rPr lang="en-US" sz="1500" dirty="0">
                <a:effectLst/>
                <a:latin typeface="Baskerville Old Face" panose="02020602080505020303" pitchFamily="18" charset="0"/>
              </a:rPr>
              <a:t>or 314-345-2308  </a:t>
            </a:r>
          </a:p>
          <a:p>
            <a:pPr marL="0" indent="0">
              <a:buNone/>
            </a:pPr>
            <a:endParaRPr lang="en-US" sz="1500" b="1" dirty="0" smtClean="0">
              <a:effectLst/>
              <a:latin typeface="Baskerville Old Face" panose="02020602080505020303" pitchFamily="18" charset="0"/>
              <a:cs typeface="Times New Roman" panose="02020603050405020304" pitchFamily="18" charset="0"/>
            </a:endParaRPr>
          </a:p>
          <a:p>
            <a:pPr marL="285750" indent="-285750">
              <a:buFont typeface="Wingdings" panose="05000000000000000000" pitchFamily="2" charset="2"/>
              <a:buChar char="Ø"/>
            </a:pPr>
            <a:endParaRPr lang="en-US" sz="1500" b="1" dirty="0">
              <a:latin typeface="Baskerville Old Face" panose="02020602080505020303"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a:off x="7441550" y="0"/>
            <a:ext cx="1554615" cy="1548518"/>
          </a:xfrm>
          <a:prstGeom prst="rect">
            <a:avLst/>
          </a:prstGeom>
        </p:spPr>
      </p:pic>
    </p:spTree>
    <p:extLst>
      <p:ext uri="{BB962C8B-B14F-4D97-AF65-F5344CB8AC3E}">
        <p14:creationId xmlns:p14="http://schemas.microsoft.com/office/powerpoint/2010/main" val="2088686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199" y="6325386"/>
            <a:ext cx="2839461" cy="367645"/>
          </a:xfrm>
        </p:spPr>
        <p:txBody>
          <a:bodyPr/>
          <a:lstStyle/>
          <a:p>
            <a:pPr>
              <a:defRPr/>
            </a:pPr>
            <a:r>
              <a:rPr lang="en-US" dirty="0" smtClean="0"/>
              <a:t>August 2022</a:t>
            </a:r>
            <a:endParaRPr lang="en-US" dirty="0"/>
          </a:p>
        </p:txBody>
      </p:sp>
      <p:sp>
        <p:nvSpPr>
          <p:cNvPr id="5" name="Rectangle 4"/>
          <p:cNvSpPr/>
          <p:nvPr/>
        </p:nvSpPr>
        <p:spPr>
          <a:xfrm>
            <a:off x="-1" y="0"/>
            <a:ext cx="8493551" cy="1200329"/>
          </a:xfrm>
          <a:prstGeom prst="rect">
            <a:avLst/>
          </a:prstGeom>
        </p:spPr>
        <p:txBody>
          <a:bodyPr wrap="square">
            <a:spAutoFit/>
          </a:bodyPr>
          <a:lstStyle/>
          <a:p>
            <a:pPr algn="ctr"/>
            <a:r>
              <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rPr>
              <a:t>Roving Chef Program, Rainbows &amp; </a:t>
            </a:r>
            <a:r>
              <a:rPr lang="en-US" sz="2400" b="1" dirty="0" smtClean="0">
                <a:solidFill>
                  <a:schemeClr val="accent4"/>
                </a:solidFill>
                <a:effectLst>
                  <a:outerShdw blurRad="38100" dist="38100" dir="2700000" algn="tl">
                    <a:srgbClr val="000000">
                      <a:alpha val="43137"/>
                    </a:srgbClr>
                  </a:outerShdw>
                </a:effectLst>
                <a:latin typeface="Baskerville Old Face" panose="02020602080505020303" pitchFamily="18" charset="0"/>
              </a:rPr>
              <a:t>Butterflies </a:t>
            </a:r>
          </a:p>
          <a:p>
            <a:pPr algn="ctr"/>
            <a:r>
              <a:rPr lang="en-US" sz="2400" b="1" dirty="0" smtClean="0">
                <a:solidFill>
                  <a:schemeClr val="accent4"/>
                </a:solidFill>
                <a:effectLst>
                  <a:outerShdw blurRad="38100" dist="38100" dir="2700000" algn="tl">
                    <a:srgbClr val="000000">
                      <a:alpha val="43137"/>
                    </a:srgbClr>
                  </a:outerShdw>
                </a:effectLst>
                <a:latin typeface="Baskerville Old Face" panose="02020602080505020303" pitchFamily="18" charset="0"/>
              </a:rPr>
              <a:t>&amp; </a:t>
            </a:r>
          </a:p>
          <a:p>
            <a:pPr algn="ctr"/>
            <a:r>
              <a:rPr lang="en-US" sz="2400" b="1" dirty="0" smtClean="0">
                <a:solidFill>
                  <a:schemeClr val="accent4"/>
                </a:solidFill>
                <a:effectLst>
                  <a:outerShdw blurRad="38100" dist="38100" dir="2700000" algn="tl">
                    <a:srgbClr val="000000">
                      <a:alpha val="43137"/>
                    </a:srgbClr>
                  </a:outerShdw>
                </a:effectLst>
                <a:latin typeface="Baskerville Old Face" panose="02020602080505020303" pitchFamily="18" charset="0"/>
              </a:rPr>
              <a:t>Nutrition </a:t>
            </a:r>
            <a:r>
              <a:rPr lang="en-US" sz="2400" b="1" dirty="0">
                <a:solidFill>
                  <a:schemeClr val="accent4"/>
                </a:solidFill>
                <a:effectLst>
                  <a:outerShdw blurRad="38100" dist="38100" dir="2700000" algn="tl">
                    <a:srgbClr val="000000">
                      <a:alpha val="43137"/>
                    </a:srgbClr>
                  </a:outerShdw>
                </a:effectLst>
                <a:latin typeface="Baskerville Old Face" panose="02020602080505020303" pitchFamily="18" charset="0"/>
              </a:rPr>
              <a:t>Education Classroom Program</a:t>
            </a:r>
          </a:p>
        </p:txBody>
      </p:sp>
      <p:sp>
        <p:nvSpPr>
          <p:cNvPr id="6" name="Rectangle 5"/>
          <p:cNvSpPr/>
          <p:nvPr/>
        </p:nvSpPr>
        <p:spPr>
          <a:xfrm>
            <a:off x="163973" y="1341427"/>
            <a:ext cx="8980027" cy="3508653"/>
          </a:xfrm>
          <a:prstGeom prst="rect">
            <a:avLst/>
          </a:prstGeom>
        </p:spPr>
        <p:txBody>
          <a:bodyPr wrap="square">
            <a:spAutoFit/>
          </a:bodyPr>
          <a:lstStyle/>
          <a:p>
            <a:endParaRPr lang="en-US" sz="1600" b="1" dirty="0" smtClean="0">
              <a:latin typeface="Baskerville Old Face" panose="02020602080505020303" pitchFamily="18" charset="0"/>
            </a:endParaRPr>
          </a:p>
          <a:p>
            <a:r>
              <a:rPr lang="en-US" sz="1600" b="1" dirty="0" smtClean="0">
                <a:latin typeface="Baskerville Old Face" panose="02020602080505020303" pitchFamily="18" charset="0"/>
              </a:rPr>
              <a:t>Roving </a:t>
            </a:r>
            <a:r>
              <a:rPr lang="en-US" sz="1600" b="1" dirty="0">
                <a:latin typeface="Baskerville Old Face" panose="02020602080505020303" pitchFamily="18" charset="0"/>
              </a:rPr>
              <a:t>Chef Program </a:t>
            </a:r>
            <a:r>
              <a:rPr lang="en-US" sz="1600" b="1" dirty="0" smtClean="0">
                <a:latin typeface="Baskerville Old Face" panose="02020602080505020303" pitchFamily="18" charset="0"/>
              </a:rPr>
              <a:t>Overview: </a:t>
            </a:r>
            <a:endParaRPr lang="en-US" sz="1600" b="1" dirty="0">
              <a:latin typeface="Baskerville Old Face" panose="02020602080505020303" pitchFamily="18" charset="0"/>
            </a:endParaRPr>
          </a:p>
          <a:p>
            <a:endParaRPr lang="en-US" sz="1400" b="1" dirty="0">
              <a:latin typeface="Baskerville Old Face" panose="02020602080505020303" pitchFamily="18" charset="0"/>
            </a:endParaRPr>
          </a:p>
          <a:p>
            <a:pPr marL="285750" indent="-285750">
              <a:buFont typeface="Wingdings" panose="05000000000000000000" pitchFamily="2" charset="2"/>
              <a:buChar char="Ø"/>
            </a:pPr>
            <a:r>
              <a:rPr lang="en-US" sz="1600" dirty="0">
                <a:latin typeface="Baskerville Old Face" panose="02020602080505020303" pitchFamily="18" charset="0"/>
              </a:rPr>
              <a:t>A District Chef and Registered Dietitian will present an interactive cooking class with the students</a:t>
            </a:r>
          </a:p>
          <a:p>
            <a:pPr marL="285750" indent="-285750">
              <a:buFont typeface="Wingdings" panose="05000000000000000000" pitchFamily="2" charset="2"/>
              <a:buChar char="Ø"/>
            </a:pPr>
            <a:r>
              <a:rPr lang="en-US" sz="1600" dirty="0">
                <a:latin typeface="Baskerville Old Face" panose="02020602080505020303" pitchFamily="18" charset="0"/>
              </a:rPr>
              <a:t>Students will learn basic culinary terms and understand the benefits of eating healthy </a:t>
            </a:r>
          </a:p>
          <a:p>
            <a:pPr marL="285750" indent="-285750">
              <a:buFont typeface="Wingdings" panose="05000000000000000000" pitchFamily="2" charset="2"/>
              <a:buChar char="Ø"/>
            </a:pPr>
            <a:r>
              <a:rPr lang="en-US" sz="1600" dirty="0">
                <a:latin typeface="Baskerville Old Face" panose="02020602080505020303" pitchFamily="18" charset="0"/>
              </a:rPr>
              <a:t>10-12 students are in each class and each class is 45 minutes </a:t>
            </a:r>
          </a:p>
          <a:p>
            <a:pPr marL="285750" indent="-285750">
              <a:buFont typeface="Wingdings" panose="05000000000000000000" pitchFamily="2" charset="2"/>
              <a:buChar char="Ø"/>
            </a:pPr>
            <a:r>
              <a:rPr lang="en-US" sz="1600" dirty="0">
                <a:latin typeface="Baskerville Old Face" panose="02020602080505020303" pitchFamily="18" charset="0"/>
              </a:rPr>
              <a:t>Kitchen tours are offered as a component of the class </a:t>
            </a:r>
          </a:p>
          <a:p>
            <a:pPr marL="285750" indent="-285750">
              <a:buFont typeface="Wingdings" panose="05000000000000000000" pitchFamily="2" charset="2"/>
              <a:buChar char="Ø"/>
            </a:pPr>
            <a:r>
              <a:rPr lang="en-US" sz="1600" dirty="0">
                <a:latin typeface="Baskerville Old Face" panose="02020602080505020303" pitchFamily="18" charset="0"/>
              </a:rPr>
              <a:t>Students are given a Certificate of Participation along with a copy of the recipe</a:t>
            </a:r>
          </a:p>
          <a:p>
            <a:endParaRPr lang="en-US" sz="1600" b="1" dirty="0" smtClean="0">
              <a:latin typeface="Baskerville Old Face" panose="02020602080505020303" pitchFamily="18" charset="0"/>
            </a:endParaRPr>
          </a:p>
          <a:p>
            <a:r>
              <a:rPr lang="en-US" sz="1600" b="1" dirty="0" smtClean="0">
                <a:latin typeface="Baskerville Old Face" panose="02020602080505020303" pitchFamily="18" charset="0"/>
              </a:rPr>
              <a:t>Rainbows </a:t>
            </a:r>
            <a:r>
              <a:rPr lang="en-US" sz="1600" b="1" dirty="0">
                <a:latin typeface="Baskerville Old Face" panose="02020602080505020303" pitchFamily="18" charset="0"/>
              </a:rPr>
              <a:t>&amp; Butterflies </a:t>
            </a:r>
            <a:r>
              <a:rPr lang="en-US" sz="1600" b="1" dirty="0" smtClean="0">
                <a:latin typeface="Baskerville Old Face" panose="02020602080505020303" pitchFamily="18" charset="0"/>
              </a:rPr>
              <a:t>Overview: </a:t>
            </a:r>
            <a:endParaRPr lang="en-US" sz="1600" b="1" dirty="0">
              <a:latin typeface="Baskerville Old Face" panose="02020602080505020303" pitchFamily="18" charset="0"/>
            </a:endParaRPr>
          </a:p>
          <a:p>
            <a:pPr marL="285750" indent="-285750">
              <a:buFont typeface="Wingdings" panose="05000000000000000000" pitchFamily="2" charset="2"/>
              <a:buChar char="Ø"/>
            </a:pPr>
            <a:r>
              <a:rPr lang="en-US" sz="1600" dirty="0">
                <a:latin typeface="Baskerville Old Face" panose="02020602080505020303" pitchFamily="18" charset="0"/>
              </a:rPr>
              <a:t>Conducted by the Health and Nutrition Team </a:t>
            </a:r>
          </a:p>
          <a:p>
            <a:pPr marL="285750" indent="-285750">
              <a:buFont typeface="Wingdings" panose="05000000000000000000" pitchFamily="2" charset="2"/>
              <a:buChar char="Ø"/>
            </a:pPr>
            <a:r>
              <a:rPr lang="en-US" sz="1600" dirty="0">
                <a:latin typeface="Baskerville Old Face" panose="02020602080505020303" pitchFamily="18" charset="0"/>
              </a:rPr>
              <a:t>Geared for PreK-1</a:t>
            </a:r>
            <a:r>
              <a:rPr lang="en-US" sz="1600" baseline="30000" dirty="0">
                <a:latin typeface="Baskerville Old Face" panose="02020602080505020303" pitchFamily="18" charset="0"/>
              </a:rPr>
              <a:t>st</a:t>
            </a:r>
            <a:r>
              <a:rPr lang="en-US" sz="1600" dirty="0">
                <a:latin typeface="Baskerville Old Face" panose="02020602080505020303" pitchFamily="18" charset="0"/>
              </a:rPr>
              <a:t> Grade </a:t>
            </a:r>
          </a:p>
          <a:p>
            <a:pPr marL="285750" indent="-285750">
              <a:buFont typeface="Wingdings" panose="05000000000000000000" pitchFamily="2" charset="2"/>
              <a:buChar char="Ø"/>
            </a:pPr>
            <a:r>
              <a:rPr lang="en-US" sz="1600" dirty="0">
                <a:latin typeface="Baskerville Old Face" panose="02020602080505020303" pitchFamily="18" charset="0"/>
              </a:rPr>
              <a:t>Students learn fruit and vegetable basics </a:t>
            </a:r>
          </a:p>
          <a:p>
            <a:pPr marL="285750" indent="-285750">
              <a:buFont typeface="Wingdings" panose="05000000000000000000" pitchFamily="2" charset="2"/>
              <a:buChar char="Ø"/>
            </a:pPr>
            <a:endParaRPr lang="en-US" sz="1600" dirty="0">
              <a:latin typeface="Baskerville Old Face" panose="02020602080505020303" pitchFamily="18" charset="0"/>
            </a:endParaRPr>
          </a:p>
        </p:txBody>
      </p:sp>
      <p:sp>
        <p:nvSpPr>
          <p:cNvPr id="8" name="Rectangle 7"/>
          <p:cNvSpPr/>
          <p:nvPr/>
        </p:nvSpPr>
        <p:spPr>
          <a:xfrm>
            <a:off x="1" y="4524866"/>
            <a:ext cx="9144000" cy="2554545"/>
          </a:xfrm>
          <a:prstGeom prst="rect">
            <a:avLst/>
          </a:prstGeom>
        </p:spPr>
        <p:txBody>
          <a:bodyPr wrap="square">
            <a:spAutoFit/>
          </a:bodyPr>
          <a:lstStyle/>
          <a:p>
            <a:endParaRPr lang="en-US" sz="1600" b="1" dirty="0" smtClean="0">
              <a:latin typeface="Baskerville Old Face" panose="02020602080505020303" pitchFamily="18" charset="0"/>
            </a:endParaRPr>
          </a:p>
          <a:p>
            <a:r>
              <a:rPr lang="en-US" sz="1600" b="1" dirty="0" smtClean="0">
                <a:latin typeface="Baskerville Old Face" panose="02020602080505020303" pitchFamily="18" charset="0"/>
              </a:rPr>
              <a:t>Nutrition </a:t>
            </a:r>
            <a:r>
              <a:rPr lang="en-US" sz="1600" b="1" dirty="0">
                <a:latin typeface="Baskerville Old Face" panose="02020602080505020303" pitchFamily="18" charset="0"/>
              </a:rPr>
              <a:t>Education Classroom Program </a:t>
            </a:r>
            <a:r>
              <a:rPr lang="en-US" sz="1600" b="1" dirty="0" smtClean="0">
                <a:latin typeface="Baskerville Old Face" panose="02020602080505020303" pitchFamily="18" charset="0"/>
              </a:rPr>
              <a:t>Overview: </a:t>
            </a:r>
            <a:endParaRPr lang="en-US" sz="1600" b="1" dirty="0">
              <a:latin typeface="Baskerville Old Face" panose="02020602080505020303" pitchFamily="18" charset="0"/>
            </a:endParaRPr>
          </a:p>
          <a:p>
            <a:pPr marL="285750" indent="-285750">
              <a:buFont typeface="Wingdings" panose="05000000000000000000" pitchFamily="2" charset="2"/>
              <a:buChar char="Ø"/>
            </a:pPr>
            <a:r>
              <a:rPr lang="en-US" sz="1600" dirty="0" smtClean="0">
                <a:latin typeface="Baskerville Old Face" panose="02020602080505020303" pitchFamily="18" charset="0"/>
              </a:rPr>
              <a:t>Presented </a:t>
            </a:r>
            <a:r>
              <a:rPr lang="en-US" sz="1600" dirty="0">
                <a:latin typeface="Baskerville Old Face" panose="02020602080505020303" pitchFamily="18" charset="0"/>
              </a:rPr>
              <a:t>by the Health and Nutrition Team</a:t>
            </a:r>
          </a:p>
          <a:p>
            <a:pPr marL="285750" indent="-285750">
              <a:buFont typeface="Wingdings" panose="05000000000000000000" pitchFamily="2" charset="2"/>
              <a:buChar char="Ø"/>
            </a:pPr>
            <a:r>
              <a:rPr lang="en-US" sz="1600" dirty="0">
                <a:latin typeface="Baskerville Old Face" panose="02020602080505020303" pitchFamily="18" charset="0"/>
              </a:rPr>
              <a:t>Nutrition Educations Topics: Healthy Eating, </a:t>
            </a:r>
            <a:r>
              <a:rPr lang="en-US" sz="1600" dirty="0" err="1">
                <a:latin typeface="Baskerville Old Face" panose="02020602080505020303" pitchFamily="18" charset="0"/>
              </a:rPr>
              <a:t>MyPlate</a:t>
            </a:r>
            <a:r>
              <a:rPr lang="en-US" sz="1600" dirty="0">
                <a:latin typeface="Baskerville Old Face" panose="02020602080505020303" pitchFamily="18" charset="0"/>
              </a:rPr>
              <a:t> basics, The Importance of Breakfast, and Portion Control </a:t>
            </a:r>
          </a:p>
          <a:p>
            <a:pPr marL="285750" indent="-285750">
              <a:buFont typeface="Wingdings" panose="05000000000000000000" pitchFamily="2" charset="2"/>
              <a:buChar char="Ø"/>
            </a:pPr>
            <a:r>
              <a:rPr lang="en-US" sz="1600" dirty="0">
                <a:latin typeface="Baskerville Old Face" panose="02020602080505020303" pitchFamily="18" charset="0"/>
              </a:rPr>
              <a:t>15-30 students are in each class and each class is 45 minutes </a:t>
            </a:r>
          </a:p>
          <a:p>
            <a:pPr marL="285750" indent="-285750">
              <a:buFont typeface="Wingdings" panose="05000000000000000000" pitchFamily="2" charset="2"/>
              <a:buChar char="Ø"/>
            </a:pPr>
            <a:r>
              <a:rPr lang="en-US" sz="1600" dirty="0">
                <a:latin typeface="Baskerville Old Face" panose="02020602080505020303" pitchFamily="18" charset="0"/>
              </a:rPr>
              <a:t>Interactive Activities: Taste Testing and Food Demonstrations </a:t>
            </a:r>
          </a:p>
          <a:p>
            <a:pPr marL="285750" indent="-285750">
              <a:buFont typeface="Wingdings" panose="05000000000000000000" pitchFamily="2" charset="2"/>
              <a:buChar char="Ø"/>
            </a:pPr>
            <a:endParaRPr lang="en-US" sz="1600" dirty="0">
              <a:latin typeface="Baskerville Old Face" panose="02020602080505020303" pitchFamily="18" charset="0"/>
            </a:endParaRPr>
          </a:p>
          <a:p>
            <a:pPr marL="285750" indent="-285750">
              <a:buFont typeface="Wingdings" panose="05000000000000000000" pitchFamily="2" charset="2"/>
              <a:buChar char="Ø"/>
            </a:pPr>
            <a:endParaRPr lang="en-US" sz="1600" dirty="0">
              <a:latin typeface="Baskerville Old Face" panose="02020602080505020303" pitchFamily="18" charset="0"/>
            </a:endParaRPr>
          </a:p>
          <a:p>
            <a:pPr marL="285750" indent="-285750">
              <a:buFont typeface="Wingdings" panose="05000000000000000000" pitchFamily="2" charset="2"/>
              <a:buChar char="Ø"/>
            </a:pPr>
            <a:endParaRPr lang="en-US" sz="1600" dirty="0">
              <a:latin typeface="Baskerville Old Face" panose="02020602080505020303"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63247" y="85415"/>
            <a:ext cx="1548414" cy="1549637"/>
          </a:xfrm>
          <a:prstGeom prst="rect">
            <a:avLst/>
          </a:prstGeom>
        </p:spPr>
      </p:pic>
    </p:spTree>
    <p:extLst>
      <p:ext uri="{BB962C8B-B14F-4D97-AF65-F5344CB8AC3E}">
        <p14:creationId xmlns:p14="http://schemas.microsoft.com/office/powerpoint/2010/main" val="919171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Template Calibri">
  <a:themeElements>
    <a:clrScheme name="Custom 3">
      <a:dk1>
        <a:srgbClr val="FFFFFF"/>
      </a:dk1>
      <a:lt1>
        <a:srgbClr val="252525"/>
      </a:lt1>
      <a:dk2>
        <a:srgbClr val="FFFFFF"/>
      </a:dk2>
      <a:lt2>
        <a:srgbClr val="FFFFFF"/>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15567</TotalTime>
  <Words>1747</Words>
  <Application>Microsoft Office PowerPoint</Application>
  <PresentationFormat>On-screen Show (4:3)</PresentationFormat>
  <Paragraphs>271</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ＭＳ Ｐゴシック</vt:lpstr>
      <vt:lpstr>Baskerville Old Face</vt:lpstr>
      <vt:lpstr>Calibri</vt:lpstr>
      <vt:lpstr>Courier New</vt:lpstr>
      <vt:lpstr>Palatino Linotype</vt:lpstr>
      <vt:lpstr>Times New Roman</vt:lpstr>
      <vt:lpstr>Wingdings</vt:lpstr>
      <vt:lpstr>Wingdings 3</vt:lpstr>
      <vt:lpstr>PPT Template Calibri</vt:lpstr>
      <vt:lpstr>         Food and Nutrition Services (FNS) Update    </vt:lpstr>
      <vt:lpstr>Management Team</vt:lpstr>
      <vt:lpstr> </vt:lpstr>
      <vt:lpstr>PowerPoint Presentation</vt:lpstr>
      <vt:lpstr>PowerPoint Presentation</vt:lpstr>
      <vt:lpstr>PowerPoint Presentation</vt:lpstr>
      <vt:lpstr>Fresh Fruit and Vegetable Program </vt:lpstr>
      <vt:lpstr>Catering Services   </vt:lpstr>
      <vt:lpstr>PowerPoint Presentation</vt:lpstr>
      <vt:lpstr>PowerPoint Presentation</vt:lpstr>
      <vt:lpstr>PowerPoint Presentation</vt:lpstr>
      <vt:lpstr>Rainbows &amp; Butterflies</vt:lpstr>
      <vt:lpstr>PowerPoint Presentation</vt:lpstr>
      <vt:lpstr>PowerPoint Presentation</vt:lpstr>
      <vt:lpstr> </vt:lpstr>
      <vt:lpstr>PowerPoint Presentation</vt:lpstr>
    </vt:vector>
  </TitlesOfParts>
  <Company>Saint Louis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Holt</dc:creator>
  <cp:lastModifiedBy>Albert-Santiago, Althea J.</cp:lastModifiedBy>
  <cp:revision>156</cp:revision>
  <cp:lastPrinted>2021-07-28T18:22:29Z</cp:lastPrinted>
  <dcterms:created xsi:type="dcterms:W3CDTF">2015-01-28T17:47:56Z</dcterms:created>
  <dcterms:modified xsi:type="dcterms:W3CDTF">2022-09-27T16:13:25Z</dcterms:modified>
</cp:coreProperties>
</file>